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81" r:id="rId1"/>
  </p:sldMasterIdLst>
  <p:notesMasterIdLst>
    <p:notesMasterId r:id="rId30"/>
  </p:notesMasterIdLst>
  <p:handoutMasterIdLst>
    <p:handoutMasterId r:id="rId31"/>
  </p:handoutMasterIdLst>
  <p:sldIdLst>
    <p:sldId id="276" r:id="rId2"/>
    <p:sldId id="398" r:id="rId3"/>
    <p:sldId id="399" r:id="rId4"/>
    <p:sldId id="400" r:id="rId5"/>
    <p:sldId id="401" r:id="rId6"/>
    <p:sldId id="402" r:id="rId7"/>
    <p:sldId id="403" r:id="rId8"/>
    <p:sldId id="404" r:id="rId9"/>
    <p:sldId id="448" r:id="rId10"/>
    <p:sldId id="405" r:id="rId11"/>
    <p:sldId id="406" r:id="rId12"/>
    <p:sldId id="407" r:id="rId13"/>
    <p:sldId id="408" r:id="rId14"/>
    <p:sldId id="409" r:id="rId15"/>
    <p:sldId id="446" r:id="rId16"/>
    <p:sldId id="410" r:id="rId17"/>
    <p:sldId id="411" r:id="rId18"/>
    <p:sldId id="412" r:id="rId19"/>
    <p:sldId id="413" r:id="rId20"/>
    <p:sldId id="414" r:id="rId21"/>
    <p:sldId id="415" r:id="rId22"/>
    <p:sldId id="416" r:id="rId23"/>
    <p:sldId id="417" r:id="rId24"/>
    <p:sldId id="418" r:id="rId25"/>
    <p:sldId id="419" r:id="rId26"/>
    <p:sldId id="420" r:id="rId27"/>
    <p:sldId id="447" r:id="rId28"/>
    <p:sldId id="421" r:id="rId2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5pPr>
    <a:lvl6pPr marL="2286000" algn="l" defTabSz="914400" rtl="0" eaLnBrk="1" latinLnBrk="0" hangingPunct="1">
      <a:defRPr sz="2400" kern="1200">
        <a:solidFill>
          <a:schemeClr val="tx1"/>
        </a:solidFill>
        <a:latin typeface="Times New Roman" charset="0"/>
        <a:ea typeface="ＭＳ Ｐゴシック" charset="-128"/>
        <a:cs typeface="+mn-cs"/>
      </a:defRPr>
    </a:lvl6pPr>
    <a:lvl7pPr marL="2743200" algn="l" defTabSz="914400" rtl="0" eaLnBrk="1" latinLnBrk="0" hangingPunct="1">
      <a:defRPr sz="2400" kern="1200">
        <a:solidFill>
          <a:schemeClr val="tx1"/>
        </a:solidFill>
        <a:latin typeface="Times New Roman" charset="0"/>
        <a:ea typeface="ＭＳ Ｐゴシック" charset="-128"/>
        <a:cs typeface="+mn-cs"/>
      </a:defRPr>
    </a:lvl7pPr>
    <a:lvl8pPr marL="3200400" algn="l" defTabSz="914400" rtl="0" eaLnBrk="1" latinLnBrk="0" hangingPunct="1">
      <a:defRPr sz="2400" kern="1200">
        <a:solidFill>
          <a:schemeClr val="tx1"/>
        </a:solidFill>
        <a:latin typeface="Times New Roman" charset="0"/>
        <a:ea typeface="ＭＳ Ｐゴシック" charset="-128"/>
        <a:cs typeface="+mn-cs"/>
      </a:defRPr>
    </a:lvl8pPr>
    <a:lvl9pPr marL="3657600" algn="l" defTabSz="914400" rtl="0" eaLnBrk="1" latinLnBrk="0" hangingPunct="1">
      <a:defRPr sz="24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DADEBA"/>
    <a:srgbClr val="C8CE98"/>
    <a:srgbClr val="00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47" autoAdjust="0"/>
    <p:restoredTop sz="67043" autoAdjust="0"/>
  </p:normalViewPr>
  <p:slideViewPr>
    <p:cSldViewPr snapToGrid="0" snapToObjects="1">
      <p:cViewPr varScale="1">
        <p:scale>
          <a:sx n="63" d="100"/>
          <a:sy n="63" d="100"/>
        </p:scale>
        <p:origin x="24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8E5798-3096-4BCA-9ED0-93A8B0FE554F}" type="datetimeFigureOut">
              <a:rPr lang="en-US" smtClean="0"/>
              <a:pPr/>
              <a:t>7/21/20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61384AD-0C9B-41D2-AFF9-8C11ABA775F1}" type="slidenum">
              <a:rPr lang="en-US" smtClean="0"/>
              <a:pPr/>
              <a:t>‹#›</a:t>
            </a:fld>
            <a:endParaRPr lang="en-US"/>
          </a:p>
        </p:txBody>
      </p:sp>
    </p:spTree>
    <p:extLst>
      <p:ext uri="{BB962C8B-B14F-4D97-AF65-F5344CB8AC3E}">
        <p14:creationId xmlns:p14="http://schemas.microsoft.com/office/powerpoint/2010/main" val="547662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662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663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663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0C18263-DCF1-4C5C-A206-A9FE102DF746}" type="slidenum">
              <a:rPr lang="en-US"/>
              <a:pPr/>
              <a:t>‹#›</a:t>
            </a:fld>
            <a:endParaRPr lang="en-US"/>
          </a:p>
        </p:txBody>
      </p:sp>
    </p:spTree>
    <p:extLst>
      <p:ext uri="{BB962C8B-B14F-4D97-AF65-F5344CB8AC3E}">
        <p14:creationId xmlns:p14="http://schemas.microsoft.com/office/powerpoint/2010/main" val="1764627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p:spPr>
        <p:txBody>
          <a:bodyPr/>
          <a:lstStyle/>
          <a:p>
            <a:r>
              <a:rPr lang="en-US" dirty="0" err="1" smtClean="0">
                <a:latin typeface="Times New Roman" charset="0"/>
              </a:rPr>
              <a:t>Traceroute</a:t>
            </a:r>
            <a:endParaRPr lang="en-US" dirty="0" smtClean="0">
              <a:latin typeface="Times New Roman" charset="0"/>
            </a:endParaRPr>
          </a:p>
        </p:txBody>
      </p:sp>
      <p:sp>
        <p:nvSpPr>
          <p:cNvPr id="16388" name="Slide Number Placeholder 3"/>
          <p:cNvSpPr>
            <a:spLocks noGrp="1"/>
          </p:cNvSpPr>
          <p:nvPr>
            <p:ph type="sldNum" sz="quarter" idx="5"/>
          </p:nvPr>
        </p:nvSpPr>
        <p:spPr>
          <a:noFill/>
        </p:spPr>
        <p:txBody>
          <a:bodyPr/>
          <a:lstStyle/>
          <a:p>
            <a:fld id="{E50CFE14-CA3F-4BF5-8CF0-A5CC3D10E4CE}" type="slidenum">
              <a:rPr lang="en-US"/>
              <a:pPr/>
              <a:t>1</a:t>
            </a:fld>
            <a:endParaRPr lang="en-US"/>
          </a:p>
        </p:txBody>
      </p:sp>
    </p:spTree>
    <p:extLst>
      <p:ext uri="{BB962C8B-B14F-4D97-AF65-F5344CB8AC3E}">
        <p14:creationId xmlns:p14="http://schemas.microsoft.com/office/powerpoint/2010/main" val="99064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87A9B088-7B33-A643-A691-E966DD66C382}" type="slidenum">
              <a:rPr lang="en-US"/>
              <a:pPr/>
              <a:t>10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a:latin typeface="Arial" pitchFamily="-112" charset="0"/>
            </a:endParaRPr>
          </a:p>
        </p:txBody>
      </p:sp>
    </p:spTree>
    <p:extLst>
      <p:ext uri="{BB962C8B-B14F-4D97-AF65-F5344CB8AC3E}">
        <p14:creationId xmlns:p14="http://schemas.microsoft.com/office/powerpoint/2010/main" val="359530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87A9B088-7B33-A643-A691-E966DD66C382}" type="slidenum">
              <a:rPr lang="en-US"/>
              <a:pPr/>
              <a:t>11</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r>
              <a:rPr lang="en-US" dirty="0" smtClean="0">
                <a:latin typeface="Arial" pitchFamily="-112" charset="0"/>
              </a:rPr>
              <a:t>Serif are</a:t>
            </a:r>
            <a:r>
              <a:rPr lang="en-US" baseline="0" dirty="0" smtClean="0">
                <a:latin typeface="Arial" pitchFamily="-112" charset="0"/>
              </a:rPr>
              <a:t> small lines tailing from edges of letters and symbols (tiny flourishes)</a:t>
            </a:r>
          </a:p>
          <a:p>
            <a:pPr eaLnBrk="1" hangingPunct="1"/>
            <a:endParaRPr lang="en-US" baseline="0" dirty="0" smtClean="0">
              <a:latin typeface="Arial" pitchFamily="-112" charset="0"/>
            </a:endParaRPr>
          </a:p>
          <a:p>
            <a:pPr eaLnBrk="1" hangingPunct="1"/>
            <a:r>
              <a:rPr lang="en-US" baseline="0" dirty="0" smtClean="0">
                <a:latin typeface="Arial" pitchFamily="-112" charset="0"/>
              </a:rPr>
              <a:t>(family, fonts) as follows…</a:t>
            </a:r>
          </a:p>
          <a:p>
            <a:r>
              <a:rPr lang="en-US" dirty="0" smtClean="0"/>
              <a:t>serif</a:t>
            </a:r>
            <a:r>
              <a:rPr lang="en-US" baseline="0" dirty="0" smtClean="0"/>
              <a:t> fonts include times new roman, </a:t>
            </a:r>
            <a:r>
              <a:rPr lang="en-US" baseline="0" dirty="0" err="1" smtClean="0"/>
              <a:t>georgia</a:t>
            </a:r>
            <a:endParaRPr lang="en-US" baseline="0" dirty="0" smtClean="0"/>
          </a:p>
          <a:p>
            <a:r>
              <a:rPr lang="en-US" baseline="0" dirty="0" smtClean="0"/>
              <a:t>sans-serif fonts include </a:t>
            </a:r>
            <a:r>
              <a:rPr lang="en-US" baseline="0" dirty="0" err="1" smtClean="0"/>
              <a:t>arial</a:t>
            </a:r>
            <a:r>
              <a:rPr lang="en-US" baseline="0" dirty="0" smtClean="0"/>
              <a:t>, </a:t>
            </a:r>
            <a:r>
              <a:rPr lang="en-US" baseline="0" dirty="0" err="1" smtClean="0"/>
              <a:t>verdana</a:t>
            </a:r>
            <a:r>
              <a:rPr lang="en-US" baseline="0" dirty="0" smtClean="0"/>
              <a:t>, </a:t>
            </a:r>
            <a:r>
              <a:rPr lang="en-US" baseline="0" dirty="0" err="1" smtClean="0"/>
              <a:t>futura</a:t>
            </a:r>
            <a:endParaRPr lang="en-US" baseline="0" dirty="0" smtClean="0"/>
          </a:p>
          <a:p>
            <a:r>
              <a:rPr lang="en-US" dirty="0" smtClean="0"/>
              <a:t>cursive fonts include scripts</a:t>
            </a:r>
          </a:p>
          <a:p>
            <a:r>
              <a:rPr lang="en-US" dirty="0" smtClean="0"/>
              <a:t>fantasy fonts include critter</a:t>
            </a:r>
          </a:p>
          <a:p>
            <a:r>
              <a:rPr lang="en-US" dirty="0" err="1" smtClean="0"/>
              <a:t>monospace</a:t>
            </a:r>
            <a:r>
              <a:rPr lang="en-US" dirty="0" smtClean="0"/>
              <a:t> fonts include courier and </a:t>
            </a:r>
            <a:r>
              <a:rPr lang="en-US" dirty="0" err="1" smtClean="0"/>
              <a:t>fixedsys</a:t>
            </a:r>
            <a:endParaRPr lang="en-US" dirty="0" smtClean="0"/>
          </a:p>
          <a:p>
            <a:pPr eaLnBrk="1" hangingPunct="1"/>
            <a:endParaRPr lang="en-US" dirty="0">
              <a:latin typeface="Arial" pitchFamily="-112" charset="0"/>
            </a:endParaRPr>
          </a:p>
        </p:txBody>
      </p:sp>
    </p:spTree>
    <p:extLst>
      <p:ext uri="{BB962C8B-B14F-4D97-AF65-F5344CB8AC3E}">
        <p14:creationId xmlns:p14="http://schemas.microsoft.com/office/powerpoint/2010/main" val="1599228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87A9B088-7B33-A643-A691-E966DD66C382}" type="slidenum">
              <a:rPr lang="en-US"/>
              <a:pPr/>
              <a:t>12</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r>
              <a:rPr lang="en-US" dirty="0" smtClean="0">
                <a:latin typeface="Arial" pitchFamily="-112" charset="0"/>
              </a:rPr>
              <a:t>Note…users may change the font sizes their browser displays for readability,</a:t>
            </a:r>
            <a:r>
              <a:rPr lang="en-US" baseline="0" dirty="0" smtClean="0">
                <a:latin typeface="Arial" pitchFamily="-112" charset="0"/>
              </a:rPr>
              <a:t> so relative values are more flexible</a:t>
            </a:r>
            <a:endParaRPr lang="en-US" dirty="0" smtClean="0"/>
          </a:p>
          <a:p>
            <a:pPr eaLnBrk="1" hangingPunct="1"/>
            <a:endParaRPr lang="en-US" dirty="0">
              <a:latin typeface="Arial" pitchFamily="-112" charset="0"/>
            </a:endParaRPr>
          </a:p>
        </p:txBody>
      </p:sp>
    </p:spTree>
    <p:extLst>
      <p:ext uri="{BB962C8B-B14F-4D97-AF65-F5344CB8AC3E}">
        <p14:creationId xmlns:p14="http://schemas.microsoft.com/office/powerpoint/2010/main" val="162586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A8ADDF8-1E6D-8A43-9ACD-2542C32DF5A2}" type="slidenum">
              <a:rPr lang="en-US"/>
              <a:pPr/>
              <a:t>13</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r>
              <a:rPr lang="en-US" dirty="0" smtClean="0">
                <a:latin typeface="Arial" pitchFamily="-112" charset="0"/>
              </a:rPr>
              <a:t>We’ll talk about that reduction soon…</a:t>
            </a:r>
            <a:endParaRPr lang="en-US" dirty="0">
              <a:latin typeface="Arial" pitchFamily="-112" charset="0"/>
            </a:endParaRPr>
          </a:p>
        </p:txBody>
      </p:sp>
    </p:spTree>
    <p:extLst>
      <p:ext uri="{BB962C8B-B14F-4D97-AF65-F5344CB8AC3E}">
        <p14:creationId xmlns:p14="http://schemas.microsoft.com/office/powerpoint/2010/main" val="139450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6260A26F-8116-4E42-86EB-3AB80EE45D8D}" type="slidenum">
              <a:rPr lang="en-US"/>
              <a:pPr/>
              <a:t>14</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lnSpc>
                <a:spcPct val="80000"/>
              </a:lnSpc>
            </a:pPr>
            <a:r>
              <a:rPr lang="en-US" sz="1200" dirty="0" smtClean="0"/>
              <a:t>child </a:t>
            </a:r>
            <a:r>
              <a:rPr lang="en-US" sz="1200" dirty="0" err="1" smtClean="0">
                <a:latin typeface="Lucida Console" pitchFamily="-112" charset="0"/>
              </a:rPr>
              <a:t>em</a:t>
            </a:r>
            <a:r>
              <a:rPr lang="en-US" sz="1200" dirty="0" smtClean="0"/>
              <a:t> element inherits the </a:t>
            </a:r>
            <a:r>
              <a:rPr lang="en-US" sz="1200" dirty="0" smtClean="0">
                <a:latin typeface="Lucida Console" pitchFamily="-112" charset="0"/>
              </a:rPr>
              <a:t>font-size</a:t>
            </a:r>
            <a:r>
              <a:rPr lang="en-US" sz="1200" dirty="0" smtClean="0"/>
              <a:t> property from its parent </a:t>
            </a:r>
            <a:r>
              <a:rPr lang="en-US" sz="1200" dirty="0" err="1" smtClean="0">
                <a:latin typeface="Lucida Console" pitchFamily="-112" charset="0"/>
              </a:rPr>
              <a:t>p</a:t>
            </a:r>
            <a:r>
              <a:rPr lang="en-US" sz="1200" dirty="0" smtClean="0"/>
              <a:t> element. </a:t>
            </a:r>
          </a:p>
          <a:p>
            <a:pPr eaLnBrk="1" hangingPunct="1">
              <a:lnSpc>
                <a:spcPct val="80000"/>
              </a:lnSpc>
            </a:pPr>
            <a:r>
              <a:rPr lang="en-US" sz="1200" dirty="0" smtClean="0"/>
              <a:t>child </a:t>
            </a:r>
            <a:r>
              <a:rPr lang="en-US" sz="1200" dirty="0" err="1" smtClean="0">
                <a:latin typeface="Lucida Console" pitchFamily="-112" charset="0"/>
              </a:rPr>
              <a:t>em</a:t>
            </a:r>
            <a:r>
              <a:rPr lang="en-US" sz="1200" dirty="0" smtClean="0"/>
              <a:t> element has a </a:t>
            </a:r>
            <a:r>
              <a:rPr lang="en-US" sz="1200" dirty="0" smtClean="0">
                <a:latin typeface="Lucida Console" pitchFamily="-112" charset="0"/>
              </a:rPr>
              <a:t>color</a:t>
            </a:r>
            <a:r>
              <a:rPr lang="en-US" sz="1200" dirty="0" smtClean="0"/>
              <a:t> property that conflicts with (i.e., has a different value than) the </a:t>
            </a:r>
            <a:r>
              <a:rPr lang="en-US" sz="1200" dirty="0" smtClean="0">
                <a:latin typeface="Lucida Console" pitchFamily="-112" charset="0"/>
              </a:rPr>
              <a:t>color</a:t>
            </a:r>
            <a:r>
              <a:rPr lang="en-US" sz="1200" dirty="0" smtClean="0"/>
              <a:t> property of its parent </a:t>
            </a:r>
            <a:r>
              <a:rPr lang="en-US" sz="1200" dirty="0" err="1" smtClean="0"/>
              <a:t>p</a:t>
            </a:r>
            <a:r>
              <a:rPr lang="en-US" sz="1200" dirty="0" smtClean="0"/>
              <a:t> element</a:t>
            </a:r>
          </a:p>
        </p:txBody>
      </p:sp>
    </p:spTree>
    <p:extLst>
      <p:ext uri="{BB962C8B-B14F-4D97-AF65-F5344CB8AC3E}">
        <p14:creationId xmlns:p14="http://schemas.microsoft.com/office/powerpoint/2010/main" val="1547846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eaLnBrk="1" hangingPunct="1"/>
            <a:r>
              <a:rPr lang="en-US" dirty="0" smtClean="0">
                <a:latin typeface="Lucida Console" pitchFamily="-112" charset="0"/>
              </a:rPr>
              <a:t>text-decoration</a:t>
            </a:r>
            <a:r>
              <a:rPr lang="en-US" dirty="0" smtClean="0"/>
              <a:t> property applies decorations to text in an element</a:t>
            </a:r>
          </a:p>
          <a:p>
            <a:pPr lvl="1" eaLnBrk="1" hangingPunct="1">
              <a:buFont typeface="Arial" pitchFamily="-112" charset="0"/>
              <a:buNone/>
            </a:pPr>
            <a:r>
              <a:rPr lang="en-US" dirty="0" smtClean="0">
                <a:latin typeface="Lucida Console" pitchFamily="-112" charset="0"/>
              </a:rPr>
              <a:t>underline</a:t>
            </a:r>
            <a:endParaRPr lang="en-US" dirty="0" smtClean="0"/>
          </a:p>
          <a:p>
            <a:pPr lvl="1" eaLnBrk="1" hangingPunct="1">
              <a:buFont typeface="Arial" pitchFamily="-112" charset="0"/>
              <a:buNone/>
            </a:pPr>
            <a:r>
              <a:rPr lang="en-US" dirty="0" err="1" smtClean="0">
                <a:latin typeface="Lucida Console" pitchFamily="-112" charset="0"/>
              </a:rPr>
              <a:t>overline</a:t>
            </a:r>
            <a:endParaRPr lang="en-US" dirty="0" smtClean="0"/>
          </a:p>
          <a:p>
            <a:pPr lvl="1" eaLnBrk="1" hangingPunct="1">
              <a:buFont typeface="Arial" pitchFamily="-112" charset="0"/>
              <a:buNone/>
            </a:pPr>
            <a:r>
              <a:rPr lang="en-US" dirty="0" smtClean="0">
                <a:latin typeface="Lucida Console" pitchFamily="-112" charset="0"/>
              </a:rPr>
              <a:t>line-through</a:t>
            </a:r>
            <a:r>
              <a:rPr lang="en-US" dirty="0" smtClean="0"/>
              <a:t> </a:t>
            </a:r>
          </a:p>
          <a:p>
            <a:pPr lvl="1" eaLnBrk="1" hangingPunct="1">
              <a:buFont typeface="Arial" pitchFamily="-112" charset="0"/>
              <a:buNone/>
            </a:pPr>
            <a:r>
              <a:rPr lang="en-US" dirty="0" smtClean="0">
                <a:latin typeface="Lucida Console" pitchFamily="-112" charset="0"/>
              </a:rPr>
              <a:t>Blink</a:t>
            </a:r>
          </a:p>
          <a:p>
            <a:pPr lvl="1" eaLnBrk="1" hangingPunct="1">
              <a:buFont typeface="Arial" pitchFamily="-112" charset="0"/>
              <a:buNone/>
            </a:pPr>
            <a:endParaRPr lang="en-US" dirty="0" smtClean="0">
              <a:latin typeface="Lucida Console" pitchFamily="-112"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To apply rules to multiple elements,</a:t>
            </a:r>
            <a:r>
              <a:rPr lang="en-US" baseline="0" dirty="0" smtClean="0"/>
              <a:t> separate them with a comma</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To apply rules to a certain type of element that is child of another type, separate them with spaces</a:t>
            </a:r>
            <a:endParaRPr lang="en-US" dirty="0" smtClean="0"/>
          </a:p>
          <a:p>
            <a:pPr eaLnBrk="1" hangingPunct="1"/>
            <a:endParaRPr lang="en-US" dirty="0" smtClean="0">
              <a:latin typeface="Arial" pitchFamily="-112" charset="0"/>
            </a:endParaRPr>
          </a:p>
          <a:p>
            <a:pPr lvl="1" eaLnBrk="1" hangingPunct="1">
              <a:buFont typeface="Arial" pitchFamily="-112" charset="0"/>
              <a:buNone/>
            </a:pPr>
            <a:endParaRPr lang="en-US" dirty="0" smtClean="0">
              <a:latin typeface="Lucida Console" pitchFamily="-112" charset="0"/>
            </a:endParaRPr>
          </a:p>
          <a:p>
            <a:pPr lvl="1" eaLnBrk="1" hangingPunct="1">
              <a:buFont typeface="Arial" pitchFamily="-112" charset="0"/>
              <a:buNone/>
            </a:pPr>
            <a:endParaRPr lang="en-US" dirty="0" smtClean="0">
              <a:latin typeface="Arial" pitchFamily="-112" charset="0"/>
            </a:endParaRPr>
          </a:p>
          <a:p>
            <a:pPr eaLnBrk="1" hangingPunct="1"/>
            <a:r>
              <a:rPr lang="en-US" dirty="0" err="1" smtClean="0"/>
              <a:t>Pseudoclasses</a:t>
            </a:r>
            <a:r>
              <a:rPr lang="en-US" dirty="0" smtClean="0"/>
              <a:t> are a way to add special</a:t>
            </a:r>
            <a:r>
              <a:rPr lang="en-US" baseline="0" dirty="0" smtClean="0"/>
              <a:t> effects to some selectors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Lucida Console" pitchFamily="-112"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Lucida Console" pitchFamily="-112" charset="0"/>
              </a:rPr>
              <a:t>hover</a:t>
            </a:r>
            <a:r>
              <a:rPr lang="en-US" dirty="0" smtClean="0"/>
              <a:t> </a:t>
            </a:r>
            <a:r>
              <a:rPr lang="en-US" dirty="0" err="1" smtClean="0"/>
              <a:t>pseudoclass</a:t>
            </a:r>
            <a:r>
              <a:rPr lang="en-US" dirty="0" smtClean="0"/>
              <a:t> is activated when the user moves the mouse cursor over an element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Note: including a space before or after the colon separating</a:t>
            </a:r>
            <a:r>
              <a:rPr lang="en-US" baseline="0" dirty="0" smtClean="0"/>
              <a:t> pseudo-class from the name of the element to which it’s applied prevents it from being applied properly</a:t>
            </a:r>
            <a:endParaRPr lang="en-US" dirty="0" smtClean="0"/>
          </a:p>
          <a:p>
            <a:pPr eaLnBrk="1" hangingPunct="1"/>
            <a:endParaRPr lang="en-US" baseline="0" dirty="0" smtClean="0"/>
          </a:p>
          <a:p>
            <a:pPr eaLnBrk="1" hangingPunct="1"/>
            <a:r>
              <a:rPr lang="en-US" baseline="0" dirty="0" err="1" smtClean="0"/>
              <a:t>Pseudoclasses</a:t>
            </a:r>
            <a:endParaRPr lang="en-US" baseline="0" dirty="0" smtClean="0"/>
          </a:p>
          <a:p>
            <a:pPr eaLnBrk="1" hangingPunct="1"/>
            <a:r>
              <a:rPr lang="en-US" baseline="0" dirty="0" smtClean="0"/>
              <a:t>	- first-letter = first letter of element</a:t>
            </a:r>
          </a:p>
          <a:p>
            <a:pPr eaLnBrk="1" hangingPunct="1"/>
            <a:r>
              <a:rPr lang="en-US" baseline="0" dirty="0" smtClean="0"/>
              <a:t>	- first-line = first line of element</a:t>
            </a:r>
          </a:p>
          <a:p>
            <a:pPr eaLnBrk="1" hangingPunct="1"/>
            <a:r>
              <a:rPr lang="en-US" baseline="0" dirty="0" smtClean="0"/>
              <a:t>	- first-child = accesses first child of element</a:t>
            </a:r>
          </a:p>
          <a:p>
            <a:pPr eaLnBrk="1" hangingPunct="1"/>
            <a:r>
              <a:rPr lang="en-US" baseline="0" dirty="0" smtClean="0"/>
              <a:t>	- before = insert content before element</a:t>
            </a:r>
          </a:p>
          <a:p>
            <a:pPr eaLnBrk="1" hangingPunct="1"/>
            <a:r>
              <a:rPr lang="en-US" baseline="0" dirty="0" smtClean="0"/>
              <a:t>	- after = insert content after element</a:t>
            </a:r>
          </a:p>
          <a:p>
            <a:pPr eaLnBrk="1" hangingPunct="1"/>
            <a:r>
              <a:rPr lang="en-US" baseline="0" dirty="0" smtClean="0"/>
              <a:t>	- </a:t>
            </a:r>
            <a:r>
              <a:rPr lang="en-US" baseline="0" dirty="0" err="1" smtClean="0"/>
              <a:t>lang</a:t>
            </a:r>
            <a:r>
              <a:rPr lang="en-US" baseline="0" dirty="0" smtClean="0"/>
              <a:t> = different rules for different languages</a:t>
            </a:r>
          </a:p>
          <a:p>
            <a:pPr eaLnBrk="1" hangingPunct="1"/>
            <a:r>
              <a:rPr lang="en-US" baseline="0" dirty="0" smtClean="0"/>
              <a:t>	- hover = mouse-over</a:t>
            </a:r>
          </a:p>
          <a:p>
            <a:pPr eaLnBrk="1" hangingPunct="1"/>
            <a:r>
              <a:rPr lang="en-US" baseline="0" dirty="0" smtClean="0"/>
              <a:t>	- link = unvisited links</a:t>
            </a:r>
          </a:p>
          <a:p>
            <a:pPr eaLnBrk="1" hangingPunct="1"/>
            <a:r>
              <a:rPr lang="en-US" baseline="0" dirty="0" smtClean="0"/>
              <a:t>	- visited = visited links</a:t>
            </a:r>
          </a:p>
          <a:p>
            <a:pPr eaLnBrk="1" hangingPunct="1"/>
            <a:r>
              <a:rPr lang="en-US" baseline="0" dirty="0" smtClean="0"/>
              <a:t>	- active = active link</a:t>
            </a:r>
          </a:p>
          <a:p>
            <a:pPr eaLnBrk="1" hangingPunct="1"/>
            <a:r>
              <a:rPr lang="en-US" baseline="0" dirty="0" smtClean="0"/>
              <a:t>	- focus = input element which has focus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0C18263-DCF1-4C5C-A206-A9FE102DF746}" type="slidenum">
              <a:rPr lang="en-US" smtClean="0"/>
              <a:pPr/>
              <a:t>16</a:t>
            </a:fld>
            <a:endParaRPr lang="en-US"/>
          </a:p>
        </p:txBody>
      </p:sp>
    </p:spTree>
    <p:extLst>
      <p:ext uri="{BB962C8B-B14F-4D97-AF65-F5344CB8AC3E}">
        <p14:creationId xmlns:p14="http://schemas.microsoft.com/office/powerpoint/2010/main" val="2140408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h1 and </a:t>
            </a:r>
            <a:r>
              <a:rPr lang="en-US" dirty="0" err="1" smtClean="0"/>
              <a:t>em</a:t>
            </a:r>
            <a:r>
              <a:rPr lang="en-US" dirty="0" smtClean="0"/>
              <a:t> are underlined</a:t>
            </a:r>
          </a:p>
          <a:p>
            <a:endParaRPr lang="en-US" dirty="0" smtClean="0"/>
          </a:p>
          <a:p>
            <a:r>
              <a:rPr lang="en-US" dirty="0" err="1" smtClean="0"/>
              <a:t>Em</a:t>
            </a:r>
            <a:r>
              <a:rPr lang="en-US" dirty="0" smtClean="0"/>
              <a:t> inside </a:t>
            </a:r>
            <a:r>
              <a:rPr lang="en-US" dirty="0" err="1" smtClean="0"/>
              <a:t>li</a:t>
            </a:r>
            <a:r>
              <a:rPr lang="en-US" dirty="0" smtClean="0"/>
              <a:t> are bolded</a:t>
            </a:r>
          </a:p>
          <a:p>
            <a:endParaRPr lang="en-US" dirty="0" smtClean="0"/>
          </a:p>
          <a:p>
            <a:r>
              <a:rPr lang="en-US" dirty="0" smtClean="0"/>
              <a:t>Grocery</a:t>
            </a:r>
            <a:r>
              <a:rPr lang="en-US" baseline="0" dirty="0" smtClean="0"/>
              <a:t> store link has no decoration</a:t>
            </a:r>
          </a:p>
          <a:p>
            <a:endParaRPr lang="en-US" baseline="0" dirty="0" smtClean="0"/>
          </a:p>
          <a:p>
            <a:r>
              <a:rPr lang="en-US" baseline="0" dirty="0" smtClean="0"/>
              <a:t>When hovered over, grocery store link is underlined</a:t>
            </a:r>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18</a:t>
            </a:fld>
            <a:endParaRPr lang="en-US"/>
          </a:p>
        </p:txBody>
      </p:sp>
    </p:spTree>
    <p:extLst>
      <p:ext uri="{BB962C8B-B14F-4D97-AF65-F5344CB8AC3E}">
        <p14:creationId xmlns:p14="http://schemas.microsoft.com/office/powerpoint/2010/main" val="1069318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0724D405-BE0E-8548-9AEC-16705282ED77}" type="slidenum">
              <a:rPr lang="en-US"/>
              <a:pPr/>
              <a:t>19</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r>
              <a:rPr lang="en-US" sz="1200" dirty="0" smtClean="0"/>
              <a:t> {font-size: 200%}</a:t>
            </a:r>
            <a:endParaRPr lang="en-US" dirty="0">
              <a:latin typeface="Arial" pitchFamily="-112" charset="0"/>
            </a:endParaRPr>
          </a:p>
        </p:txBody>
      </p:sp>
    </p:spTree>
    <p:extLst>
      <p:ext uri="{BB962C8B-B14F-4D97-AF65-F5344CB8AC3E}">
        <p14:creationId xmlns:p14="http://schemas.microsoft.com/office/powerpoint/2010/main" val="1640119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32DE6076-C7A9-D94D-908F-AAC664DA4714}" type="slidenum">
              <a:rPr lang="en-US"/>
              <a:pPr/>
              <a:t>20</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CSS comments</a:t>
            </a:r>
            <a:r>
              <a:rPr lang="en-US" dirty="0" smtClean="0"/>
              <a:t> may be placed in any type of CSS code (i.e., inline styles, embedded style sheets and external style sheets) and always start with </a:t>
            </a:r>
            <a:r>
              <a:rPr lang="en-US" dirty="0" smtClean="0">
                <a:latin typeface="Lucida Console" pitchFamily="-112" charset="0"/>
              </a:rPr>
              <a:t>/*</a:t>
            </a:r>
            <a:r>
              <a:rPr lang="en-US" dirty="0" smtClean="0"/>
              <a:t> and end with </a:t>
            </a:r>
            <a:r>
              <a:rPr lang="en-US" dirty="0" smtClean="0">
                <a:latin typeface="Lucida Console" pitchFamily="-112" charset="0"/>
              </a:rPr>
              <a:t>*/</a:t>
            </a:r>
            <a:r>
              <a:rPr lang="en-US" dirty="0" smtClean="0"/>
              <a:t>. </a:t>
            </a:r>
          </a:p>
          <a:p>
            <a:endParaRPr lang="en-US" dirty="0" smtClean="0"/>
          </a:p>
          <a:p>
            <a:pPr eaLnBrk="1" hangingPunct="1"/>
            <a:endParaRPr lang="en-US" dirty="0">
              <a:latin typeface="Arial" pitchFamily="-112" charset="0"/>
            </a:endParaRPr>
          </a:p>
        </p:txBody>
      </p:sp>
    </p:spTree>
    <p:extLst>
      <p:ext uri="{BB962C8B-B14F-4D97-AF65-F5344CB8AC3E}">
        <p14:creationId xmlns:p14="http://schemas.microsoft.com/office/powerpoint/2010/main" val="909494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90000"/>
              </a:lnSpc>
            </a:pPr>
            <a:r>
              <a:rPr lang="en-US" dirty="0" smtClean="0"/>
              <a:t>This example HTML5 references the external style sheet.</a:t>
            </a:r>
            <a:endParaRPr lang="en-US" dirty="0" smtClean="0">
              <a:latin typeface="Lucida Console" pitchFamily="-112" charset="0"/>
            </a:endParaRPr>
          </a:p>
          <a:p>
            <a:pPr eaLnBrk="1" hangingPunct="1">
              <a:lnSpc>
                <a:spcPct val="90000"/>
              </a:lnSpc>
            </a:pPr>
            <a:endParaRPr lang="en-US" dirty="0" smtClean="0">
              <a:latin typeface="Lucida Console" pitchFamily="-112" charset="0"/>
            </a:endParaRPr>
          </a:p>
          <a:p>
            <a:pPr eaLnBrk="1" hangingPunct="1">
              <a:lnSpc>
                <a:spcPct val="90000"/>
              </a:lnSpc>
            </a:pPr>
            <a:r>
              <a:rPr lang="en-US" dirty="0" smtClean="0">
                <a:latin typeface="Lucida Console" pitchFamily="-112" charset="0"/>
              </a:rPr>
              <a:t>link</a:t>
            </a:r>
            <a:r>
              <a:rPr lang="en-US" dirty="0" smtClean="0"/>
              <a:t> element </a:t>
            </a:r>
          </a:p>
          <a:p>
            <a:pPr lvl="1" eaLnBrk="1" hangingPunct="1">
              <a:lnSpc>
                <a:spcPct val="90000"/>
              </a:lnSpc>
              <a:buFont typeface="Wingdings" pitchFamily="-112" charset="2"/>
              <a:buChar char="§"/>
            </a:pPr>
            <a:r>
              <a:rPr lang="en-US" dirty="0" smtClean="0"/>
              <a:t>Uses </a:t>
            </a:r>
            <a:r>
              <a:rPr lang="en-US" dirty="0" err="1" smtClean="0">
                <a:latin typeface="Lucida Console" pitchFamily="-112" charset="0"/>
              </a:rPr>
              <a:t>rel</a:t>
            </a:r>
            <a:r>
              <a:rPr lang="en-US" dirty="0" smtClean="0"/>
              <a:t> attribute to specify a relationship between two documents</a:t>
            </a:r>
          </a:p>
          <a:p>
            <a:pPr lvl="1" eaLnBrk="1" hangingPunct="1">
              <a:lnSpc>
                <a:spcPct val="90000"/>
              </a:lnSpc>
              <a:buFont typeface="Wingdings" pitchFamily="-112" charset="2"/>
              <a:buChar char="§"/>
            </a:pPr>
            <a:r>
              <a:rPr lang="en-US" dirty="0" err="1" smtClean="0">
                <a:latin typeface="Lucida Console" pitchFamily="-112" charset="0"/>
              </a:rPr>
              <a:t>rel</a:t>
            </a:r>
            <a:r>
              <a:rPr lang="en-US" dirty="0" smtClean="0"/>
              <a:t> attribute declares the linked document to be a </a:t>
            </a:r>
            <a:r>
              <a:rPr lang="en-US" dirty="0" err="1" smtClean="0"/>
              <a:t>stylesheet</a:t>
            </a:r>
            <a:r>
              <a:rPr lang="en-US" dirty="0" smtClean="0"/>
              <a:t> for the document</a:t>
            </a:r>
          </a:p>
          <a:p>
            <a:pPr lvl="1" eaLnBrk="1" hangingPunct="1">
              <a:lnSpc>
                <a:spcPct val="90000"/>
              </a:lnSpc>
              <a:buFont typeface="Wingdings" pitchFamily="-112" charset="2"/>
              <a:buChar char="§"/>
            </a:pPr>
            <a:endParaRPr lang="en-US" dirty="0" smtClean="0"/>
          </a:p>
          <a:p>
            <a:pPr eaLnBrk="1" hangingPunct="1">
              <a:lnSpc>
                <a:spcPct val="90000"/>
              </a:lnSpc>
            </a:pPr>
            <a:r>
              <a:rPr lang="en-US" dirty="0" smtClean="0">
                <a:latin typeface="Lucida Console" pitchFamily="-112" charset="0"/>
              </a:rPr>
              <a:t>type</a:t>
            </a:r>
            <a:r>
              <a:rPr lang="en-US" dirty="0" smtClean="0"/>
              <a:t> attribute specifies the MIME type of the related document</a:t>
            </a:r>
            <a:endParaRPr lang="en-US" dirty="0" smtClean="0">
              <a:solidFill>
                <a:srgbClr val="FF3300"/>
              </a:solidFill>
            </a:endParaRPr>
          </a:p>
          <a:p>
            <a:pPr eaLnBrk="1" hangingPunct="1">
              <a:lnSpc>
                <a:spcPct val="90000"/>
              </a:lnSpc>
            </a:pPr>
            <a:endParaRPr lang="en-US" dirty="0" smtClean="0">
              <a:latin typeface="Lucida Console" pitchFamily="-112" charset="0"/>
            </a:endParaRPr>
          </a:p>
          <a:p>
            <a:pPr eaLnBrk="1" hangingPunct="1">
              <a:lnSpc>
                <a:spcPct val="90000"/>
              </a:lnSpc>
            </a:pPr>
            <a:r>
              <a:rPr lang="en-US" dirty="0" err="1" smtClean="0">
                <a:latin typeface="Lucida Console" pitchFamily="-112" charset="0"/>
              </a:rPr>
              <a:t>href</a:t>
            </a:r>
            <a:r>
              <a:rPr lang="en-US" dirty="0" smtClean="0"/>
              <a:t> attribute provides the URL for the document containing the style sheet</a:t>
            </a:r>
          </a:p>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21</a:t>
            </a:fld>
            <a:endParaRPr lang="en-US"/>
          </a:p>
        </p:txBody>
      </p:sp>
    </p:spTree>
    <p:extLst>
      <p:ext uri="{BB962C8B-B14F-4D97-AF65-F5344CB8AC3E}">
        <p14:creationId xmlns:p14="http://schemas.microsoft.com/office/powerpoint/2010/main" val="174446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1D607CCB-92A3-B348-A058-C84F24E9A269}" type="slidenum">
              <a:rPr lang="en-US"/>
              <a:pPr/>
              <a:t>2</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pPr eaLnBrk="1" hangingPunct="1"/>
            <a:endParaRPr lang="en-US">
              <a:latin typeface="Arial" pitchFamily="-112" charset="0"/>
            </a:endParaRPr>
          </a:p>
        </p:txBody>
      </p:sp>
    </p:spTree>
    <p:extLst>
      <p:ext uri="{BB962C8B-B14F-4D97-AF65-F5344CB8AC3E}">
        <p14:creationId xmlns:p14="http://schemas.microsoft.com/office/powerpoint/2010/main" val="606095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7759BDB2-1FFE-2446-860D-4CABC6410414}" type="slidenum">
              <a:rPr lang="en-US"/>
              <a:pPr/>
              <a:t>23</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r>
              <a:rPr lang="en-US" dirty="0" smtClean="0">
                <a:latin typeface="Arial" pitchFamily="-112" charset="0"/>
              </a:rPr>
              <a:t>A bit of HTML history</a:t>
            </a:r>
          </a:p>
          <a:p>
            <a:pPr eaLnBrk="1" hangingPunct="1"/>
            <a:r>
              <a:rPr lang="en-US" dirty="0" smtClean="0">
                <a:latin typeface="Arial" pitchFamily="-112" charset="0"/>
              </a:rPr>
              <a:t>Originally</a:t>
            </a:r>
            <a:r>
              <a:rPr lang="en-US" baseline="0" dirty="0" smtClean="0">
                <a:latin typeface="Arial" pitchFamily="-112" charset="0"/>
              </a:rPr>
              <a:t> everything was part of a flow except table cells, which were the only handy way of arranging element positions for block layout</a:t>
            </a:r>
          </a:p>
          <a:p>
            <a:pPr eaLnBrk="1" hangingPunct="1"/>
            <a:r>
              <a:rPr lang="en-US" dirty="0" smtClean="0">
                <a:latin typeface="Arial" pitchFamily="-112" charset="0"/>
              </a:rPr>
              <a:t>Complicated nesting of tables</a:t>
            </a:r>
            <a:r>
              <a:rPr lang="en-US" baseline="0" dirty="0" smtClean="0">
                <a:latin typeface="Arial" pitchFamily="-112" charset="0"/>
              </a:rPr>
              <a:t> for professional page layouts</a:t>
            </a:r>
          </a:p>
          <a:p>
            <a:pPr eaLnBrk="1" hangingPunct="1"/>
            <a:r>
              <a:rPr lang="en-US" baseline="0" dirty="0" smtClean="0">
                <a:latin typeface="Arial" pitchFamily="-112" charset="0"/>
              </a:rPr>
              <a:t>Every table cell has an internal flow</a:t>
            </a:r>
            <a:endParaRPr lang="en-US" dirty="0">
              <a:latin typeface="Arial" pitchFamily="-112" charset="0"/>
            </a:endParaRPr>
          </a:p>
        </p:txBody>
      </p:sp>
    </p:spTree>
    <p:extLst>
      <p:ext uri="{BB962C8B-B14F-4D97-AF65-F5344CB8AC3E}">
        <p14:creationId xmlns:p14="http://schemas.microsoft.com/office/powerpoint/2010/main" val="425408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953D8DE7-6487-714B-9D1B-A48C2663F1A2}" type="slidenum">
              <a:rPr lang="en-US"/>
              <a:pPr/>
              <a:t>24</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pPr eaLnBrk="1" hangingPunct="1"/>
            <a:r>
              <a:rPr lang="en-US" dirty="0" smtClean="0">
                <a:latin typeface="Arial" pitchFamily="-112" charset="0"/>
              </a:rPr>
              <a:t>Div is also a grouping</a:t>
            </a:r>
            <a:r>
              <a:rPr lang="en-US" baseline="0" dirty="0" smtClean="0">
                <a:latin typeface="Arial" pitchFamily="-112" charset="0"/>
              </a:rPr>
              <a:t> element, but it’s a block-level element</a:t>
            </a:r>
          </a:p>
          <a:p>
            <a:pPr eaLnBrk="1" hangingPunct="1"/>
            <a:endParaRPr lang="en-US" baseline="0" dirty="0" smtClean="0">
              <a:latin typeface="Arial" pitchFamily="-112" charset="0"/>
            </a:endParaRPr>
          </a:p>
          <a:p>
            <a:pPr eaLnBrk="1" hangingPunct="1"/>
            <a:r>
              <a:rPr lang="en-US" baseline="0" dirty="0" smtClean="0">
                <a:latin typeface="Arial" pitchFamily="-112" charset="0"/>
              </a:rPr>
              <a:t>Inline Elements</a:t>
            </a:r>
          </a:p>
          <a:p>
            <a:pPr eaLnBrk="1" hangingPunct="1"/>
            <a:r>
              <a:rPr lang="en-US" baseline="0" dirty="0" smtClean="0">
                <a:latin typeface="Arial" pitchFamily="-112" charset="0"/>
              </a:rPr>
              <a:t>	* do not change flow of elements in a document</a:t>
            </a:r>
          </a:p>
          <a:p>
            <a:pPr eaLnBrk="1" hangingPunct="1"/>
            <a:r>
              <a:rPr lang="en-US" baseline="0" dirty="0" smtClean="0">
                <a:latin typeface="Arial" pitchFamily="-112" charset="0"/>
              </a:rPr>
              <a:t>	* span, </a:t>
            </a:r>
            <a:r>
              <a:rPr lang="en-US" baseline="0" dirty="0" err="1" smtClean="0">
                <a:latin typeface="Arial" pitchFamily="-112" charset="0"/>
              </a:rPr>
              <a:t>img</a:t>
            </a:r>
            <a:r>
              <a:rPr lang="en-US" baseline="0" dirty="0" smtClean="0">
                <a:latin typeface="Arial" pitchFamily="-112" charset="0"/>
              </a:rPr>
              <a:t>, a, </a:t>
            </a:r>
            <a:r>
              <a:rPr lang="en-US" baseline="0" dirty="0" err="1" smtClean="0">
                <a:latin typeface="Arial" pitchFamily="-112" charset="0"/>
              </a:rPr>
              <a:t>em</a:t>
            </a:r>
            <a:r>
              <a:rPr lang="en-US" baseline="0" dirty="0" smtClean="0">
                <a:latin typeface="Arial" pitchFamily="-112" charset="0"/>
              </a:rPr>
              <a:t>, and strong</a:t>
            </a:r>
          </a:p>
          <a:p>
            <a:pPr eaLnBrk="1" hangingPunct="1"/>
            <a:endParaRPr lang="en-US" baseline="0" dirty="0" smtClean="0">
              <a:latin typeface="Arial" pitchFamily="-112" charset="0"/>
            </a:endParaRPr>
          </a:p>
          <a:p>
            <a:pPr eaLnBrk="1" hangingPunct="1"/>
            <a:r>
              <a:rPr lang="en-US" dirty="0" smtClean="0"/>
              <a:t>Block-level elements</a:t>
            </a:r>
          </a:p>
          <a:p>
            <a:pPr lvl="1" eaLnBrk="1" hangingPunct="1">
              <a:buFont typeface="Wingdings" pitchFamily="-112" charset="2"/>
              <a:buChar char="§"/>
            </a:pPr>
            <a:r>
              <a:rPr lang="en-US" dirty="0" smtClean="0"/>
              <a:t>Displayed on their own line</a:t>
            </a:r>
          </a:p>
          <a:p>
            <a:pPr lvl="1" eaLnBrk="1" hangingPunct="1">
              <a:buFont typeface="Wingdings" pitchFamily="-112" charset="2"/>
              <a:buChar char="§"/>
            </a:pPr>
            <a:r>
              <a:rPr lang="en-US" dirty="0" smtClean="0"/>
              <a:t>Have virtual boxes around them</a:t>
            </a:r>
          </a:p>
          <a:p>
            <a:pPr lvl="1" eaLnBrk="1" hangingPunct="1">
              <a:buFont typeface="Wingdings" pitchFamily="-112" charset="2"/>
              <a:buChar char="§"/>
            </a:pPr>
            <a:r>
              <a:rPr lang="en-US" dirty="0" smtClean="0"/>
              <a:t>Examples:</a:t>
            </a:r>
          </a:p>
          <a:p>
            <a:pPr lvl="2" eaLnBrk="1" hangingPunct="1"/>
            <a:r>
              <a:rPr lang="en-US" dirty="0" err="1" smtClean="0">
                <a:latin typeface="Lucida Console" pitchFamily="-112" charset="0"/>
              </a:rPr>
              <a:t>p</a:t>
            </a:r>
            <a:endParaRPr lang="en-US" dirty="0" smtClean="0">
              <a:latin typeface="Lucida Console" pitchFamily="-112" charset="0"/>
            </a:endParaRPr>
          </a:p>
          <a:p>
            <a:pPr lvl="2" eaLnBrk="1" hangingPunct="1"/>
            <a:r>
              <a:rPr lang="en-US" dirty="0" smtClean="0"/>
              <a:t>all headings (</a:t>
            </a:r>
            <a:r>
              <a:rPr lang="en-US" dirty="0" smtClean="0">
                <a:latin typeface="Lucida Console" pitchFamily="-112" charset="0"/>
              </a:rPr>
              <a:t>h1</a:t>
            </a:r>
            <a:r>
              <a:rPr lang="en-US" dirty="0" smtClean="0"/>
              <a:t> through </a:t>
            </a:r>
            <a:r>
              <a:rPr lang="en-US" dirty="0" smtClean="0">
                <a:latin typeface="Lucida Console" pitchFamily="-112" charset="0"/>
              </a:rPr>
              <a:t>h6</a:t>
            </a:r>
            <a:r>
              <a:rPr lang="en-US" dirty="0" smtClean="0"/>
              <a:t>)</a:t>
            </a:r>
          </a:p>
          <a:p>
            <a:pPr lvl="2" eaLnBrk="1" hangingPunct="1"/>
            <a:r>
              <a:rPr lang="en-US" dirty="0" smtClean="0">
                <a:latin typeface="Lucida Console" pitchFamily="-112" charset="0"/>
              </a:rPr>
              <a:t>div</a:t>
            </a:r>
          </a:p>
          <a:p>
            <a:pPr lvl="3" eaLnBrk="1" hangingPunct="1"/>
            <a:r>
              <a:rPr lang="en-US" dirty="0" smtClean="0"/>
              <a:t>A grouping element like </a:t>
            </a:r>
            <a:r>
              <a:rPr lang="en-US" dirty="0" smtClean="0">
                <a:latin typeface="Lucida Console" pitchFamily="-112" charset="0"/>
              </a:rPr>
              <a:t>span</a:t>
            </a:r>
            <a:endParaRPr lang="en-US" dirty="0" smtClean="0"/>
          </a:p>
        </p:txBody>
      </p:sp>
    </p:spTree>
    <p:extLst>
      <p:ext uri="{BB962C8B-B14F-4D97-AF65-F5344CB8AC3E}">
        <p14:creationId xmlns:p14="http://schemas.microsoft.com/office/powerpoint/2010/main" val="1779826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7759BDB2-1FFE-2446-860D-4CABC6410414}" type="slidenum">
              <a:rPr lang="en-US"/>
              <a:pPr/>
              <a:t>26</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endParaRPr lang="en-US" dirty="0">
              <a:latin typeface="Arial" pitchFamily="-112" charset="0"/>
            </a:endParaRPr>
          </a:p>
        </p:txBody>
      </p:sp>
    </p:spTree>
    <p:extLst>
      <p:ext uri="{BB962C8B-B14F-4D97-AF65-F5344CB8AC3E}">
        <p14:creationId xmlns:p14="http://schemas.microsoft.com/office/powerpoint/2010/main" val="1029272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HR = horizontal</a:t>
            </a:r>
            <a:r>
              <a:rPr lang="en-US" baseline="0" dirty="0" smtClean="0"/>
              <a:t> rule… a marker for a thematic break</a:t>
            </a:r>
          </a:p>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28</a:t>
            </a:fld>
            <a:endParaRPr lang="en-US"/>
          </a:p>
        </p:txBody>
      </p:sp>
    </p:spTree>
    <p:extLst>
      <p:ext uri="{BB962C8B-B14F-4D97-AF65-F5344CB8AC3E}">
        <p14:creationId xmlns:p14="http://schemas.microsoft.com/office/powerpoint/2010/main" val="1550107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inline styles do not truly separate presentation</a:t>
            </a:r>
            <a:r>
              <a:rPr lang="en-US" baseline="0" dirty="0" smtClean="0"/>
              <a:t> from content.</a:t>
            </a:r>
          </a:p>
          <a:p>
            <a:r>
              <a:rPr lang="en-US" baseline="0" dirty="0" smtClean="0"/>
              <a:t>Also, it would be nice to apply similar styles to multiple elements without redundant code.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3</a:t>
            </a:fld>
            <a:endParaRPr lang="en-US"/>
          </a:p>
        </p:txBody>
      </p:sp>
    </p:spTree>
    <p:extLst>
      <p:ext uri="{BB962C8B-B14F-4D97-AF65-F5344CB8AC3E}">
        <p14:creationId xmlns:p14="http://schemas.microsoft.com/office/powerpoint/2010/main" val="197074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More detail</a:t>
            </a:r>
          </a:p>
          <a:p>
            <a:endParaRPr lang="en-US" dirty="0" smtClean="0"/>
          </a:p>
          <a:p>
            <a:r>
              <a:rPr lang="en-US" dirty="0" smtClean="0"/>
              <a:t>On</a:t>
            </a:r>
            <a:r>
              <a:rPr lang="en-US" baseline="0" dirty="0" smtClean="0"/>
              <a:t> line 20 we see a style attribute, and that is applying style to this paragraph, with font-size 20 </a:t>
            </a:r>
            <a:r>
              <a:rPr lang="en-US" baseline="0" dirty="0" err="1" smtClean="0"/>
              <a:t>pt</a:t>
            </a:r>
            <a:r>
              <a:rPr lang="en-US" baseline="0" dirty="0" smtClean="0"/>
              <a:t> and font color </a:t>
            </a:r>
            <a:r>
              <a:rPr lang="en-US" baseline="0" dirty="0" err="1" smtClean="0"/>
              <a:t>deepskyblue</a:t>
            </a:r>
            <a:endParaRPr lang="en-US" baseline="0" dirty="0" smtClean="0"/>
          </a:p>
          <a:p>
            <a:r>
              <a:rPr lang="en-US" baseline="0" dirty="0" smtClean="0"/>
              <a:t>There is another paragraph with style applied to it, on line 16. This paragraph only has font-size 20 pt.</a:t>
            </a:r>
          </a:p>
          <a:p>
            <a:endParaRPr lang="en-US" baseline="0" dirty="0" smtClean="0"/>
          </a:p>
          <a:p>
            <a:r>
              <a:rPr lang="en-US" baseline="0" dirty="0" smtClean="0"/>
              <a:t>Note for now that when using inline style, I must copy and paste a specific style to each such HTML element, even if I want to give several elements the same style</a:t>
            </a:r>
          </a:p>
          <a:p>
            <a:r>
              <a:rPr lang="en-US" baseline="0" dirty="0" smtClean="0"/>
              <a:t>Or give an entire element type that style</a:t>
            </a:r>
          </a:p>
          <a:p>
            <a:r>
              <a:rPr lang="en-US" baseline="0" dirty="0" smtClean="0"/>
              <a:t>This motivates the concept of a CSS selector, which I will discuss soon.</a:t>
            </a:r>
          </a:p>
          <a:p>
            <a:endParaRPr lang="en-US" baseline="0" dirty="0" smtClean="0"/>
          </a:p>
          <a:p>
            <a:r>
              <a:rPr lang="en-US" baseline="0" dirty="0" smtClean="0"/>
              <a:t>Please note, finally that the paragraph on line 11 has no style applied to it. For most browsers, the default font is black text, 12 </a:t>
            </a:r>
            <a:r>
              <a:rPr lang="en-US" baseline="0" dirty="0" err="1" smtClean="0"/>
              <a:t>pt</a:t>
            </a:r>
            <a:r>
              <a:rPr lang="en-US" baseline="0" dirty="0" smtClean="0"/>
              <a:t> font, and serif.</a:t>
            </a:r>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4</a:t>
            </a:fld>
            <a:endParaRPr lang="en-US"/>
          </a:p>
        </p:txBody>
      </p:sp>
    </p:spTree>
    <p:extLst>
      <p:ext uri="{BB962C8B-B14F-4D97-AF65-F5344CB8AC3E}">
        <p14:creationId xmlns:p14="http://schemas.microsoft.com/office/powerpoint/2010/main" val="1491524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65D87B96-FBA5-384D-80FA-AC07EF40B044}" type="slidenum">
              <a:rPr lang="en-US"/>
              <a:pPr/>
              <a:t>5</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endParaRPr lang="en-US" dirty="0" smtClean="0"/>
          </a:p>
          <a:p>
            <a:r>
              <a:rPr lang="en-US" dirty="0" smtClean="0"/>
              <a:t>RGB Color Mode</a:t>
            </a:r>
          </a:p>
          <a:p>
            <a:r>
              <a:rPr lang="en-US" dirty="0" smtClean="0"/>
              <a:t>RGB is the color scheme that is associated with electronic displays, such as CRT, LCD monitors, digital cameras and scanners. It is an additive type of color mode, that combines the primary colors, red, green and blue, in various degrees to create a variety of different colors. When all three of the colors are combined and displayed to their full extent, the result is a pure white. When all three colors are combined to the lowest degree, or value, the result is black. Software such as photo editing programs use the RGB color mode because it offers the widest range of colors.</a:t>
            </a:r>
          </a:p>
          <a:p>
            <a:endParaRPr lang="en-US" dirty="0" smtClean="0"/>
          </a:p>
          <a:p>
            <a:r>
              <a:rPr lang="en-US" dirty="0" smtClean="0"/>
              <a:t>CMYK Color Mode</a:t>
            </a:r>
          </a:p>
          <a:p>
            <a:r>
              <a:rPr lang="en-US" dirty="0" smtClean="0"/>
              <a:t>Printers print color onto paper using the CMYK color mode only. This is a four color mode that utilizes the colors cyan, magenta, yellow and black in various amounts to create all of the necessary colors when printing images. It is a subtractive process, which means that each additional unique color means more light is removed, or absorbed, to create colors. When the first three colors are added together, the result is not pure black, but rather a very dark brown. The K color, or black, is used to completely remove light from the printed picture, which is why the eye perceives the color as black.</a:t>
            </a:r>
          </a:p>
          <a:p>
            <a:pPr eaLnBrk="1" hangingPunct="1"/>
            <a:endParaRPr lang="en-US" dirty="0">
              <a:latin typeface="Arial" pitchFamily="-112" charset="0"/>
            </a:endParaRPr>
          </a:p>
        </p:txBody>
      </p:sp>
    </p:spTree>
    <p:extLst>
      <p:ext uri="{BB962C8B-B14F-4D97-AF65-F5344CB8AC3E}">
        <p14:creationId xmlns:p14="http://schemas.microsoft.com/office/powerpoint/2010/main" val="163108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65D87B96-FBA5-384D-80FA-AC07EF40B044}" type="slidenum">
              <a:rPr lang="en-US"/>
              <a:pPr/>
              <a:t>6</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pPr eaLnBrk="1" hangingPunct="1"/>
            <a:endParaRPr lang="en-US" dirty="0">
              <a:latin typeface="Arial" pitchFamily="-112" charset="0"/>
            </a:endParaRPr>
          </a:p>
        </p:txBody>
      </p:sp>
    </p:spTree>
    <p:extLst>
      <p:ext uri="{BB962C8B-B14F-4D97-AF65-F5344CB8AC3E}">
        <p14:creationId xmlns:p14="http://schemas.microsoft.com/office/powerpoint/2010/main" val="92187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err="1" smtClean="0"/>
              <a:t>Stylesheets</a:t>
            </a:r>
            <a:r>
              <a:rPr lang="en-US" baseline="0" dirty="0" smtClean="0"/>
              <a:t> can be embedded within the head section of an HTML document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We call these “embedded style sheets”</a:t>
            </a:r>
          </a:p>
          <a:p>
            <a:r>
              <a:rPr lang="en-US" baseline="0" dirty="0" smtClean="0"/>
              <a:t>	Body of style sheet declares CSS rules</a:t>
            </a:r>
          </a:p>
          <a:p>
            <a:r>
              <a:rPr lang="en-US" baseline="0" dirty="0" smtClean="0"/>
              <a:t>		Each rule specifies elements that will be styled according to rule (called the __CSS selector__…example “</a:t>
            </a:r>
            <a:r>
              <a:rPr lang="en-US" baseline="0" dirty="0" err="1" smtClean="0"/>
              <a:t>em</a:t>
            </a:r>
            <a:r>
              <a:rPr lang="en-US" baseline="0" dirty="0" smtClean="0"/>
              <a:t>” on first rule)</a:t>
            </a:r>
          </a:p>
          <a:p>
            <a:r>
              <a:rPr lang="en-US" baseline="0" dirty="0" smtClean="0"/>
              <a:t>		Each rules body enclosed in curly braces…uses same syntax as inline styles</a:t>
            </a:r>
          </a:p>
          <a:p>
            <a:endParaRPr lang="en-US" baseline="0" dirty="0" smtClean="0"/>
          </a:p>
          <a:p>
            <a:r>
              <a:rPr lang="en-US" baseline="0" dirty="0" smtClean="0"/>
              <a:t>Their MIME( </a:t>
            </a:r>
            <a:r>
              <a:rPr lang="en-US" dirty="0" smtClean="0"/>
              <a:t>Multipurpose Internet Mail Extensions) type is always text/</a:t>
            </a:r>
            <a:r>
              <a:rPr lang="en-US" dirty="0" err="1" smtClean="0"/>
              <a:t>css</a:t>
            </a:r>
            <a:endParaRPr lang="en-US" dirty="0" smtClean="0"/>
          </a:p>
          <a:p>
            <a:r>
              <a:rPr lang="en-US" baseline="0" dirty="0" smtClean="0"/>
              <a:t>	- MIME types i</a:t>
            </a:r>
            <a:r>
              <a:rPr lang="en-US" dirty="0" smtClean="0"/>
              <a:t>dentify non-ASCII parts of email message, usually</a:t>
            </a:r>
            <a:r>
              <a:rPr lang="en-US" baseline="0" dirty="0" smtClean="0"/>
              <a:t> attachments</a:t>
            </a:r>
          </a:p>
          <a:p>
            <a:r>
              <a:rPr lang="en-US" baseline="0" dirty="0" smtClean="0"/>
              <a:t>	- use has expanded to HTML</a:t>
            </a:r>
          </a:p>
          <a:p>
            <a:r>
              <a:rPr lang="en-US" baseline="0" dirty="0" smtClean="0"/>
              <a:t>	- 2 part identifier, type and subtype</a:t>
            </a:r>
          </a:p>
          <a:p>
            <a:r>
              <a:rPr lang="en-US" dirty="0" smtClean="0"/>
              <a:t>	- Common MIME types include:</a:t>
            </a:r>
          </a:p>
          <a:p>
            <a:r>
              <a:rPr lang="en-US" dirty="0" smtClean="0"/>
              <a:t>		- text/</a:t>
            </a:r>
            <a:r>
              <a:rPr lang="en-US" dirty="0" err="1" smtClean="0"/>
              <a:t>css</a:t>
            </a:r>
            <a:endParaRPr lang="en-US" dirty="0" smtClean="0"/>
          </a:p>
          <a:p>
            <a:r>
              <a:rPr lang="en-US" dirty="0" smtClean="0"/>
              <a:t>		- image/</a:t>
            </a:r>
            <a:r>
              <a:rPr lang="en-US" dirty="0" err="1" smtClean="0"/>
              <a:t>png</a:t>
            </a:r>
            <a:endParaRPr lang="en-US" dirty="0" smtClean="0"/>
          </a:p>
          <a:p>
            <a:r>
              <a:rPr lang="en-US" dirty="0" smtClean="0"/>
              <a:t>		- text/</a:t>
            </a:r>
            <a:r>
              <a:rPr lang="en-US" dirty="0" err="1" smtClean="0"/>
              <a:t>javascript</a:t>
            </a:r>
            <a:endParaRPr lang="en-US" dirty="0" smtClean="0"/>
          </a:p>
          <a:p>
            <a:r>
              <a:rPr lang="en-US" dirty="0" smtClean="0"/>
              <a:t>		- text/plain</a:t>
            </a:r>
          </a:p>
          <a:p>
            <a:r>
              <a:rPr lang="en-US" dirty="0" smtClean="0"/>
              <a:t>		-</a:t>
            </a:r>
            <a:r>
              <a:rPr lang="en-US" baseline="0" dirty="0" smtClean="0"/>
              <a:t> image/jpeg</a:t>
            </a:r>
          </a:p>
          <a:p>
            <a:r>
              <a:rPr lang="en-US" baseline="0" dirty="0" smtClean="0"/>
              <a:t>		- text/html</a:t>
            </a:r>
            <a:endParaRPr lang="en-US" dirty="0" smtClean="0"/>
          </a:p>
          <a:p>
            <a:endParaRPr lang="en-US" baseline="0" dirty="0" smtClean="0"/>
          </a:p>
          <a:p>
            <a:endParaRPr lang="en-US" baseline="0" dirty="0" smtClean="0"/>
          </a:p>
          <a:p>
            <a:r>
              <a:rPr lang="en-US" baseline="0" dirty="0" smtClean="0"/>
              <a:t>Style-class declarations (like “special” in this </a:t>
            </a:r>
            <a:r>
              <a:rPr lang="en-US" baseline="0" dirty="0" err="1" smtClean="0"/>
              <a:t>stylesheet</a:t>
            </a:r>
            <a:r>
              <a:rPr lang="en-US" baseline="0" dirty="0" smtClean="0"/>
              <a:t>)</a:t>
            </a:r>
          </a:p>
          <a:p>
            <a:r>
              <a:rPr lang="en-US" baseline="0" dirty="0" smtClean="0"/>
              <a:t>	- preceded by a “.”</a:t>
            </a:r>
          </a:p>
          <a:p>
            <a:r>
              <a:rPr lang="en-US" baseline="0" dirty="0" smtClean="0"/>
              <a:t>	- applied to elements of the specific class (using the class attribute in HTML)</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0C18263-DCF1-4C5C-A206-A9FE102DF746}" type="slidenum">
              <a:rPr lang="en-US" smtClean="0"/>
              <a:pPr/>
              <a:t>7</a:t>
            </a:fld>
            <a:endParaRPr lang="en-US"/>
          </a:p>
        </p:txBody>
      </p:sp>
    </p:spTree>
    <p:extLst>
      <p:ext uri="{BB962C8B-B14F-4D97-AF65-F5344CB8AC3E}">
        <p14:creationId xmlns:p14="http://schemas.microsoft.com/office/powerpoint/2010/main" val="1794823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see use of the class element on both a header and a paragraph</a:t>
            </a:r>
          </a:p>
          <a:p>
            <a:endParaRPr lang="en-US" dirty="0" smtClean="0"/>
          </a:p>
          <a:p>
            <a:r>
              <a:rPr lang="en-US" dirty="0" smtClean="0"/>
              <a:t>Remember the special class set “color: purple”</a:t>
            </a:r>
          </a:p>
          <a:p>
            <a:endParaRPr lang="en-US" dirty="0" smtClean="0"/>
          </a:p>
          <a:p>
            <a:r>
              <a:rPr lang="en-US" dirty="0" smtClean="0"/>
              <a:t>And on &lt;</a:t>
            </a:r>
            <a:r>
              <a:rPr lang="en-US" dirty="0" err="1" smtClean="0"/>
              <a:t>em</a:t>
            </a:r>
            <a:r>
              <a:rPr lang="en-US" dirty="0" smtClean="0"/>
              <a:t>&gt; tags we have</a:t>
            </a:r>
            <a:r>
              <a:rPr lang="en-US" baseline="0" dirty="0" smtClean="0"/>
              <a:t> “font-weight: bold; color: black”</a:t>
            </a:r>
          </a:p>
          <a:p>
            <a:endParaRPr lang="en-US" baseline="0" dirty="0" smtClean="0"/>
          </a:p>
          <a:p>
            <a:r>
              <a:rPr lang="en-US" baseline="0" dirty="0" smtClean="0"/>
              <a:t>Notice on &lt;h1&gt; tags we have “font-family: </a:t>
            </a:r>
            <a:r>
              <a:rPr lang="en-US" baseline="0" dirty="0" err="1" smtClean="0"/>
              <a:t>tahoma</a:t>
            </a:r>
            <a:r>
              <a:rPr lang="en-US" baseline="0" dirty="0" smtClean="0"/>
              <a:t>, </a:t>
            </a:r>
            <a:r>
              <a:rPr lang="en-US" baseline="0" dirty="0" err="1" smtClean="0"/>
              <a:t>helvetica</a:t>
            </a:r>
            <a:r>
              <a:rPr lang="en-US" baseline="0" dirty="0" smtClean="0"/>
              <a:t>, sans-serif;”</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Notice on &lt;</a:t>
            </a:r>
            <a:r>
              <a:rPr lang="en-US" baseline="0" dirty="0" err="1" smtClean="0"/>
              <a:t>p</a:t>
            </a:r>
            <a:r>
              <a:rPr lang="en-US" baseline="0" dirty="0" smtClean="0"/>
              <a:t>&gt; tags we have “font-size: 12 pt; font-family: </a:t>
            </a:r>
            <a:r>
              <a:rPr lang="en-US" baseline="0" dirty="0" err="1" smtClean="0"/>
              <a:t>arial</a:t>
            </a:r>
            <a:r>
              <a:rPr lang="en-US" baseline="0" dirty="0" smtClean="0"/>
              <a:t>, sans-serif;”</a:t>
            </a:r>
            <a:endParaRPr lang="en-US" dirty="0" smtClean="0"/>
          </a:p>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8</a:t>
            </a:fld>
            <a:endParaRPr lang="en-US"/>
          </a:p>
        </p:txBody>
      </p:sp>
    </p:spTree>
    <p:extLst>
      <p:ext uri="{BB962C8B-B14F-4D97-AF65-F5344CB8AC3E}">
        <p14:creationId xmlns:p14="http://schemas.microsoft.com/office/powerpoint/2010/main" val="1421480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9</a:t>
            </a:fld>
            <a:endParaRPr lang="en-US"/>
          </a:p>
        </p:txBody>
      </p:sp>
    </p:spTree>
    <p:extLst>
      <p:ext uri="{BB962C8B-B14F-4D97-AF65-F5344CB8AC3E}">
        <p14:creationId xmlns:p14="http://schemas.microsoft.com/office/powerpoint/2010/main" val="627036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7" name="Rectangle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0" name="Rectangle 9"/>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useBgFill="1">
        <p:nvSpPr>
          <p:cNvPr id="11" name="Rounded Rectangle 10"/>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useBgFill="1">
        <p:nvSpPr>
          <p:cNvPr id="12" name="Rounded Rectangle 11"/>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3" name="Rectangle 12"/>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4" name="Rectangle 13"/>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5" name="Rectangle 14"/>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6" name="Rectangle 15"/>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smtClean="0"/>
              <a:t>Click to edit Master title style</a:t>
            </a:r>
            <a:endParaRPr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7" name="Date Placeholder 27"/>
          <p:cNvSpPr>
            <a:spLocks noGrp="1"/>
          </p:cNvSpPr>
          <p:nvPr>
            <p:ph type="dt" sz="half" idx="10"/>
          </p:nvPr>
        </p:nvSpPr>
        <p:spPr>
          <a:xfrm>
            <a:off x="6705600" y="4206875"/>
            <a:ext cx="960438" cy="457200"/>
          </a:xfrm>
        </p:spPr>
        <p:txBody>
          <a:bodyPr/>
          <a:lstStyle>
            <a:lvl1pPr>
              <a:defRPr/>
            </a:lvl1pPr>
          </a:lstStyle>
          <a:p>
            <a:endParaRPr lang="en-US"/>
          </a:p>
        </p:txBody>
      </p:sp>
      <p:sp>
        <p:nvSpPr>
          <p:cNvPr id="18" name="Footer Placeholder 16"/>
          <p:cNvSpPr>
            <a:spLocks noGrp="1"/>
          </p:cNvSpPr>
          <p:nvPr>
            <p:ph type="ftr" sz="quarter" idx="11"/>
          </p:nvPr>
        </p:nvSpPr>
        <p:spPr>
          <a:xfrm>
            <a:off x="5410200" y="4205288"/>
            <a:ext cx="1295400" cy="457200"/>
          </a:xfrm>
        </p:spPr>
        <p:txBody>
          <a:bodyPr/>
          <a:lstStyle>
            <a:lvl1pPr>
              <a:defRPr/>
            </a:lvl1pPr>
          </a:lstStyle>
          <a:p>
            <a:endParaRPr lang="en-US"/>
          </a:p>
        </p:txBody>
      </p:sp>
      <p:sp>
        <p:nvSpPr>
          <p:cNvPr id="19" name="Slide Number Placeholder 28"/>
          <p:cNvSpPr>
            <a:spLocks noGrp="1"/>
          </p:cNvSpPr>
          <p:nvPr>
            <p:ph type="sldNum" sz="quarter" idx="12"/>
          </p:nvPr>
        </p:nvSpPr>
        <p:spPr>
          <a:xfrm>
            <a:off x="8320088" y="1588"/>
            <a:ext cx="747712" cy="365125"/>
          </a:xfrm>
        </p:spPr>
        <p:txBody>
          <a:bodyPr/>
          <a:lstStyle>
            <a:lvl1pPr>
              <a:defRPr>
                <a:solidFill>
                  <a:schemeClr val="bg1"/>
                </a:solidFill>
              </a:defRPr>
            </a:lvl1pPr>
          </a:lstStyle>
          <a:p>
            <a:fld id="{BD9E6E48-2BBA-4527-8C19-0C80A1FC98A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FA0898BF-B071-435F-BC83-86AD080EE46B}"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DCA922E5-6999-4085-BCD1-6A57B2FAC8F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A5D975A7-5BC2-4DE8-A14D-FB8F688F8C0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13"/>
          <p:cNvSpPr>
            <a:spLocks noGrp="1"/>
          </p:cNvSpPr>
          <p:nvPr>
            <p:ph type="dt" sz="half" idx="10"/>
          </p:nvPr>
        </p:nvSpPr>
        <p:spPr/>
        <p:txBody>
          <a:bodyPr/>
          <a:lstStyle>
            <a:lvl1pPr>
              <a:defRPr/>
            </a:lvl1pPr>
          </a:lstStyle>
          <a:p>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CFFC379A-C337-4827-9D9D-F194D892640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endParaRPr lang="en-US"/>
          </a:p>
        </p:txBody>
      </p:sp>
      <p:sp>
        <p:nvSpPr>
          <p:cNvPr id="6" name="Footer Placeholder 2"/>
          <p:cNvSpPr>
            <a:spLocks noGrp="1"/>
          </p:cNvSpPr>
          <p:nvPr>
            <p:ph type="ftr" sz="quarter" idx="11"/>
          </p:nvPr>
        </p:nvSpPr>
        <p:spPr/>
        <p:txBody>
          <a:bodyPr/>
          <a:lstStyle>
            <a:lvl1pPr>
              <a:defRPr/>
            </a:lvl1pPr>
          </a:lstStyle>
          <a:p>
            <a:endParaRPr lang="en-US"/>
          </a:p>
        </p:txBody>
      </p:sp>
      <p:sp>
        <p:nvSpPr>
          <p:cNvPr id="7" name="Slide Number Placeholder 22"/>
          <p:cNvSpPr>
            <a:spLocks noGrp="1"/>
          </p:cNvSpPr>
          <p:nvPr>
            <p:ph type="sldNum" sz="quarter" idx="12"/>
          </p:nvPr>
        </p:nvSpPr>
        <p:spPr/>
        <p:txBody>
          <a:bodyPr/>
          <a:lstStyle>
            <a:lvl1pPr>
              <a:defRPr/>
            </a:lvl1pPr>
          </a:lstStyle>
          <a:p>
            <a:fld id="{2BEF1D33-6C99-40AB-B2A8-9F40D7115B4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endParaRPr lang="en-US"/>
          </a:p>
        </p:txBody>
      </p:sp>
      <p:sp>
        <p:nvSpPr>
          <p:cNvPr id="8" name="Footer Placeholder 2"/>
          <p:cNvSpPr>
            <a:spLocks noGrp="1"/>
          </p:cNvSpPr>
          <p:nvPr>
            <p:ph type="ftr" sz="quarter" idx="11"/>
          </p:nvPr>
        </p:nvSpPr>
        <p:spPr/>
        <p:txBody>
          <a:bodyPr/>
          <a:lstStyle>
            <a:lvl1pPr>
              <a:defRPr/>
            </a:lvl1pPr>
          </a:lstStyle>
          <a:p>
            <a:endParaRPr lang="en-US"/>
          </a:p>
        </p:txBody>
      </p:sp>
      <p:sp>
        <p:nvSpPr>
          <p:cNvPr id="9" name="Slide Number Placeholder 22"/>
          <p:cNvSpPr>
            <a:spLocks noGrp="1"/>
          </p:cNvSpPr>
          <p:nvPr>
            <p:ph type="sldNum" sz="quarter" idx="12"/>
          </p:nvPr>
        </p:nvSpPr>
        <p:spPr/>
        <p:txBody>
          <a:bodyPr/>
          <a:lstStyle>
            <a:lvl1pPr>
              <a:defRPr/>
            </a:lvl1pPr>
          </a:lstStyle>
          <a:p>
            <a:fld id="{7B5A87BD-43FD-4AAC-ABE0-169CFB3C03F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6583363" y="612775"/>
            <a:ext cx="957262" cy="457200"/>
          </a:xfrm>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D87782E-7EE5-4A52-B566-FE1ED39B55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22"/>
          <p:cNvSpPr>
            <a:spLocks noGrp="1"/>
          </p:cNvSpPr>
          <p:nvPr>
            <p:ph type="sldNum" sz="quarter" idx="12"/>
          </p:nvPr>
        </p:nvSpPr>
        <p:spPr/>
        <p:txBody>
          <a:bodyPr/>
          <a:lstStyle>
            <a:lvl1pPr>
              <a:defRPr/>
            </a:lvl1pPr>
          </a:lstStyle>
          <a:p>
            <a:fld id="{2C45D22C-9C5C-4B09-88C5-1D306C6A6FB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smtClean="0"/>
              <a:t>Click to edit Master title style</a:t>
            </a:r>
            <a:endParaRPr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endParaRPr lang="en-US"/>
          </a:p>
        </p:txBody>
      </p:sp>
      <p:sp>
        <p:nvSpPr>
          <p:cNvPr id="6" name="Footer Placeholder 2"/>
          <p:cNvSpPr>
            <a:spLocks noGrp="1"/>
          </p:cNvSpPr>
          <p:nvPr>
            <p:ph type="ftr" sz="quarter" idx="11"/>
          </p:nvPr>
        </p:nvSpPr>
        <p:spPr/>
        <p:txBody>
          <a:bodyPr/>
          <a:lstStyle>
            <a:lvl1pPr>
              <a:defRPr/>
            </a:lvl1pPr>
          </a:lstStyle>
          <a:p>
            <a:endParaRPr lang="en-US"/>
          </a:p>
        </p:txBody>
      </p:sp>
      <p:sp>
        <p:nvSpPr>
          <p:cNvPr id="7" name="Slide Number Placeholder 22"/>
          <p:cNvSpPr>
            <a:spLocks noGrp="1"/>
          </p:cNvSpPr>
          <p:nvPr>
            <p:ph type="sldNum" sz="quarter" idx="12"/>
          </p:nvPr>
        </p:nvSpPr>
        <p:spPr/>
        <p:txBody>
          <a:bodyPr/>
          <a:lstStyle>
            <a:lvl1pPr>
              <a:defRPr/>
            </a:lvl1pPr>
          </a:lstStyle>
          <a:p>
            <a:fld id="{47CAB494-EF68-4E98-8076-5988F1D2A9F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13"/>
          <p:cNvSpPr>
            <a:spLocks noGrp="1"/>
          </p:cNvSpPr>
          <p:nvPr>
            <p:ph type="dt" sz="half" idx="10"/>
          </p:nvPr>
        </p:nvSpPr>
        <p:spPr/>
        <p:txBody>
          <a:bodyPr/>
          <a:lstStyle>
            <a:lvl1pPr>
              <a:defRPr/>
            </a:lvl1pPr>
          </a:lstStyle>
          <a:p>
            <a:endParaRPr lang="en-US"/>
          </a:p>
        </p:txBody>
      </p:sp>
      <p:sp>
        <p:nvSpPr>
          <p:cNvPr id="6" name="Footer Placeholder 2"/>
          <p:cNvSpPr>
            <a:spLocks noGrp="1"/>
          </p:cNvSpPr>
          <p:nvPr>
            <p:ph type="ftr" sz="quarter" idx="11"/>
          </p:nvPr>
        </p:nvSpPr>
        <p:spPr/>
        <p:txBody>
          <a:bodyPr/>
          <a:lstStyle>
            <a:lvl1pPr>
              <a:defRPr/>
            </a:lvl1pPr>
          </a:lstStyle>
          <a:p>
            <a:endParaRPr lang="en-US"/>
          </a:p>
        </p:txBody>
      </p:sp>
      <p:sp>
        <p:nvSpPr>
          <p:cNvPr id="7" name="Slide Number Placeholder 22"/>
          <p:cNvSpPr>
            <a:spLocks noGrp="1"/>
          </p:cNvSpPr>
          <p:nvPr>
            <p:ph type="sldNum" sz="quarter" idx="12"/>
          </p:nvPr>
        </p:nvSpPr>
        <p:spPr/>
        <p:txBody>
          <a:bodyPr/>
          <a:lstStyle>
            <a:lvl1pPr>
              <a:defRPr/>
            </a:lvl1pPr>
          </a:lstStyle>
          <a:p>
            <a:fld id="{8ACF749E-A591-4F4A-92C3-46B65D4B386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0" name="Rectangle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1" name="Rectangle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2" name="Rectangle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039" name="Title Placeholder 21"/>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40" name="Text Placeholder 12"/>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586538" y="612775"/>
            <a:ext cx="957262"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chemeClr val="accent2"/>
                </a:solidFill>
              </a:defRPr>
            </a:lvl1pPr>
          </a:lstStyle>
          <a:p>
            <a:endParaRPr 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accent2"/>
                </a:solidFill>
              </a:defRPr>
            </a:lvl1pPr>
          </a:lstStyle>
          <a:p>
            <a:endParaRPr lang="en-US"/>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800">
                <a:solidFill>
                  <a:srgbClr val="FFFFFF"/>
                </a:solidFill>
              </a:defRPr>
            </a:lvl1pPr>
          </a:lstStyle>
          <a:p>
            <a:fld id="{795D1442-F027-4D80-A7D6-EB0FBC3B00E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76" r:id="rId1"/>
    <p:sldLayoutId id="2147483867" r:id="rId2"/>
    <p:sldLayoutId id="2147483868" r:id="rId3"/>
    <p:sldLayoutId id="2147483869" r:id="rId4"/>
    <p:sldLayoutId id="2147483870" r:id="rId5"/>
    <p:sldLayoutId id="2147483877" r:id="rId6"/>
    <p:sldLayoutId id="2147483871" r:id="rId7"/>
    <p:sldLayoutId id="2147483872" r:id="rId8"/>
    <p:sldLayoutId id="2147483873" r:id="rId9"/>
    <p:sldLayoutId id="2147483874" r:id="rId10"/>
    <p:sldLayoutId id="2147483875" r:id="rId11"/>
  </p:sldLayoutIdLst>
  <p:hf hdr="0" ftr="0" dt="0"/>
  <p:txStyles>
    <p:titleStyle>
      <a:lvl1pPr algn="l" rtl="0" eaLnBrk="0" fontAlgn="base" hangingPunct="0">
        <a:spcBef>
          <a:spcPct val="0"/>
        </a:spcBef>
        <a:spcAft>
          <a:spcPct val="0"/>
        </a:spcAft>
        <a:defRPr sz="4000" kern="12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4000">
          <a:solidFill>
            <a:schemeClr val="tx2"/>
          </a:solidFill>
          <a:latin typeface="Trebuchet MS" pitchFamily="34" charset="0"/>
          <a:ea typeface="ＭＳ Ｐゴシック" charset="-128"/>
          <a:cs typeface="ＭＳ Ｐゴシック" charset="-128"/>
        </a:defRPr>
      </a:lvl2pPr>
      <a:lvl3pPr algn="l" rtl="0" eaLnBrk="0" fontAlgn="base" hangingPunct="0">
        <a:spcBef>
          <a:spcPct val="0"/>
        </a:spcBef>
        <a:spcAft>
          <a:spcPct val="0"/>
        </a:spcAft>
        <a:defRPr sz="4000">
          <a:solidFill>
            <a:schemeClr val="tx2"/>
          </a:solidFill>
          <a:latin typeface="Trebuchet MS" pitchFamily="34" charset="0"/>
          <a:ea typeface="ＭＳ Ｐゴシック" charset="-128"/>
          <a:cs typeface="ＭＳ Ｐゴシック" charset="-128"/>
        </a:defRPr>
      </a:lvl3pPr>
      <a:lvl4pPr algn="l" rtl="0" eaLnBrk="0" fontAlgn="base" hangingPunct="0">
        <a:spcBef>
          <a:spcPct val="0"/>
        </a:spcBef>
        <a:spcAft>
          <a:spcPct val="0"/>
        </a:spcAft>
        <a:defRPr sz="4000">
          <a:solidFill>
            <a:schemeClr val="tx2"/>
          </a:solidFill>
          <a:latin typeface="Trebuchet MS" pitchFamily="34" charset="0"/>
          <a:ea typeface="ＭＳ Ｐゴシック" charset="-128"/>
          <a:cs typeface="ＭＳ Ｐゴシック" charset="-128"/>
        </a:defRPr>
      </a:lvl4pPr>
      <a:lvl5pPr algn="l" rtl="0" eaLnBrk="0" fontAlgn="base" hangingPunct="0">
        <a:spcBef>
          <a:spcPct val="0"/>
        </a:spcBef>
        <a:spcAft>
          <a:spcPct val="0"/>
        </a:spcAft>
        <a:defRPr sz="4000">
          <a:solidFill>
            <a:schemeClr val="tx2"/>
          </a:solidFill>
          <a:latin typeface="Trebuchet MS" pitchFamily="34" charset="0"/>
          <a:ea typeface="ＭＳ Ｐゴシック" charset="-128"/>
          <a:cs typeface="ＭＳ Ｐゴシック" charset="-128"/>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charset="0"/>
        <a:buChar char="•"/>
        <a:defRPr sz="2800" kern="1200">
          <a:solidFill>
            <a:schemeClr val="tx1"/>
          </a:solidFill>
          <a:latin typeface="+mn-lt"/>
          <a:ea typeface="ＭＳ Ｐゴシック" charset="-128"/>
          <a:cs typeface="ＭＳ Ｐゴシック" charset="-128"/>
        </a:defRPr>
      </a:lvl1pPr>
      <a:lvl2pPr marL="657225" indent="-246063" algn="l" rtl="0" eaLnBrk="0" fontAlgn="base" hangingPunct="0">
        <a:spcBef>
          <a:spcPts val="300"/>
        </a:spcBef>
        <a:spcAft>
          <a:spcPct val="0"/>
        </a:spcAft>
        <a:buClr>
          <a:schemeClr val="accent2"/>
        </a:buClr>
        <a:buFont typeface="Georgia" charset="0"/>
        <a:buChar char="▫"/>
        <a:defRPr sz="2600" kern="1200">
          <a:solidFill>
            <a:schemeClr val="accent2"/>
          </a:solidFill>
          <a:latin typeface="+mn-lt"/>
          <a:ea typeface="ＭＳ Ｐゴシック" charset="-128"/>
          <a:cs typeface="+mn-cs"/>
        </a:defRPr>
      </a:lvl2pPr>
      <a:lvl3pPr marL="922338" indent="-219075" algn="l" rtl="0" eaLnBrk="0" fontAlgn="base" hangingPunct="0">
        <a:spcBef>
          <a:spcPts val="300"/>
        </a:spcBef>
        <a:spcAft>
          <a:spcPct val="0"/>
        </a:spcAft>
        <a:buClr>
          <a:schemeClr val="accent1"/>
        </a:buClr>
        <a:buFont typeface="Wingdings 2" charset="2"/>
        <a:buChar char=""/>
        <a:defRPr sz="2400" kern="1200">
          <a:solidFill>
            <a:schemeClr val="accent1"/>
          </a:solidFill>
          <a:latin typeface="+mn-lt"/>
          <a:ea typeface="ＭＳ Ｐゴシック" charset="-128"/>
          <a:cs typeface="+mn-cs"/>
        </a:defRPr>
      </a:lvl3pPr>
      <a:lvl4pPr marL="1179513" indent="-200025" algn="l" rtl="0" eaLnBrk="0" fontAlgn="base" hangingPunct="0">
        <a:spcBef>
          <a:spcPts val="300"/>
        </a:spcBef>
        <a:spcAft>
          <a:spcPct val="0"/>
        </a:spcAft>
        <a:buClr>
          <a:schemeClr val="accent1"/>
        </a:buClr>
        <a:buFont typeface="Wingdings 2" charset="2"/>
        <a:buChar char=""/>
        <a:defRPr sz="2200" kern="1200">
          <a:solidFill>
            <a:schemeClr val="accent1"/>
          </a:solidFill>
          <a:latin typeface="+mn-lt"/>
          <a:ea typeface="ＭＳ Ｐゴシック" charset="-128"/>
          <a:cs typeface="+mn-cs"/>
        </a:defRPr>
      </a:lvl4pPr>
      <a:lvl5pPr marL="1389063" indent="-182563" algn="l" rtl="0" eaLnBrk="0" fontAlgn="base" hangingPunct="0">
        <a:spcBef>
          <a:spcPts val="300"/>
        </a:spcBef>
        <a:spcAft>
          <a:spcPct val="0"/>
        </a:spcAft>
        <a:buClr>
          <a:srgbClr val="A04DA3"/>
        </a:buClr>
        <a:buFont typeface="Georgia" charset="0"/>
        <a:buChar char="▫"/>
        <a:defRPr sz="2000" kern="1200">
          <a:solidFill>
            <a:srgbClr val="A04DA3"/>
          </a:solidFill>
          <a:latin typeface="+mn-lt"/>
          <a:ea typeface="ＭＳ Ｐゴシック"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hyperlink" Target="mailto:akaplan@csun.edu" TargetMode="External"/><Relationship Id="rId6"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2.png"/><Relationship Id="rId1" Type="http://schemas.openxmlformats.org/officeDocument/2006/relationships/tags" Target="../tags/tag5.xml"/><Relationship Id="rId2" Type="http://schemas.microsoft.com/office/2007/relationships/media" Target="../media/media10.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2.png"/><Relationship Id="rId1" Type="http://schemas.openxmlformats.org/officeDocument/2006/relationships/tags" Target="../tags/tag6.xml"/><Relationship Id="rId2" Type="http://schemas.microsoft.com/office/2007/relationships/media" Target="../media/media12.m4a"/></Relationships>
</file>

<file path=ppt/slides/_rels/slide14.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4.xml"/><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2.png"/><Relationship Id="rId1" Type="http://schemas.openxmlformats.org/officeDocument/2006/relationships/tags" Target="../tags/tag7.xml"/><Relationship Id="rId2" Type="http://schemas.microsoft.com/office/2007/relationships/media" Target="../media/media13.m4a"/></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2.xml"/><Relationship Id="rId5" Type="http://schemas.openxmlformats.org/officeDocument/2006/relationships/image" Target="../media/image2.png"/><Relationship Id="rId1" Type="http://schemas.openxmlformats.org/officeDocument/2006/relationships/tags" Target="../tags/tag8.xml"/><Relationship Id="rId2" Type="http://schemas.microsoft.com/office/2007/relationships/media" Target="../media/media14.m4a"/></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7.xml"/><Relationship Id="rId5" Type="http://schemas.openxmlformats.org/officeDocument/2006/relationships/notesSlide" Target="../notesSlides/notesSlide15.xml"/><Relationship Id="rId6" Type="http://schemas.openxmlformats.org/officeDocument/2006/relationships/image" Target="../media/image12.png"/><Relationship Id="rId7" Type="http://schemas.openxmlformats.org/officeDocument/2006/relationships/image" Target="../media/image2.png"/><Relationship Id="rId1" Type="http://schemas.openxmlformats.org/officeDocument/2006/relationships/tags" Target="../tags/tag9.xml"/><Relationship Id="rId2" Type="http://schemas.microsoft.com/office/2007/relationships/media" Target="../media/media15.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3.png"/><Relationship Id="rId5"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18.xml.rels><?xml version="1.0" encoding="UTF-8" standalone="yes"?>
<Relationships xmlns="http://schemas.openxmlformats.org/package/2006/relationships"><Relationship Id="rId3" Type="http://schemas.openxmlformats.org/officeDocument/2006/relationships/audio" Target="../media/media17.m4a"/><Relationship Id="rId4" Type="http://schemas.openxmlformats.org/officeDocument/2006/relationships/slideLayout" Target="../slideLayouts/slideLayout7.xml"/><Relationship Id="rId5" Type="http://schemas.openxmlformats.org/officeDocument/2006/relationships/notesSlide" Target="../notesSlides/notesSlide16.xml"/><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png"/><Relationship Id="rId1" Type="http://schemas.openxmlformats.org/officeDocument/2006/relationships/tags" Target="../tags/tag10.xml"/><Relationship Id="rId2" Type="http://schemas.microsoft.com/office/2007/relationships/media" Target="../media/media17.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16.png"/><Relationship Id="rId6"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1.xml.rels><?xml version="1.0" encoding="UTF-8" standalone="yes"?>
<Relationships xmlns="http://schemas.openxmlformats.org/package/2006/relationships"><Relationship Id="rId3" Type="http://schemas.openxmlformats.org/officeDocument/2006/relationships/audio" Target="../media/media20.m4a"/><Relationship Id="rId4" Type="http://schemas.openxmlformats.org/officeDocument/2006/relationships/slideLayout" Target="../slideLayouts/slideLayout7.xml"/><Relationship Id="rId5" Type="http://schemas.openxmlformats.org/officeDocument/2006/relationships/notesSlide" Target="../notesSlides/notesSlide19.xml"/><Relationship Id="rId6" Type="http://schemas.openxmlformats.org/officeDocument/2006/relationships/image" Target="../media/image17.png"/><Relationship Id="rId7" Type="http://schemas.openxmlformats.org/officeDocument/2006/relationships/image" Target="../media/image2.png"/><Relationship Id="rId1" Type="http://schemas.openxmlformats.org/officeDocument/2006/relationships/tags" Target="../tags/tag11.xml"/><Relationship Id="rId2" Type="http://schemas.microsoft.com/office/2007/relationships/media" Target="../media/media20.m4a"/></Relationships>
</file>

<file path=ppt/slides/_rels/slide22.xml.rels><?xml version="1.0" encoding="UTF-8" standalone="yes"?>
<Relationships xmlns="http://schemas.openxmlformats.org/package/2006/relationships"><Relationship Id="rId3" Type="http://schemas.openxmlformats.org/officeDocument/2006/relationships/audio" Target="../media/media21.m4a"/><Relationship Id="rId4" Type="http://schemas.openxmlformats.org/officeDocument/2006/relationships/slideLayout" Target="../slideLayouts/slideLayout7.xml"/><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png"/><Relationship Id="rId1" Type="http://schemas.openxmlformats.org/officeDocument/2006/relationships/tags" Target="../tags/tag12.xml"/><Relationship Id="rId2" Type="http://schemas.microsoft.com/office/2007/relationships/media" Target="../media/media21.m4a"/></Relationships>
</file>

<file path=ppt/slides/_rels/slide23.xml.rels><?xml version="1.0" encoding="UTF-8" standalone="yes"?>
<Relationships xmlns="http://schemas.openxmlformats.org/package/2006/relationships"><Relationship Id="rId3" Type="http://schemas.openxmlformats.org/officeDocument/2006/relationships/audio" Target="../media/media22.m4a"/><Relationship Id="rId4" Type="http://schemas.openxmlformats.org/officeDocument/2006/relationships/slideLayout" Target="../slideLayouts/slideLayout2.xml"/><Relationship Id="rId5" Type="http://schemas.openxmlformats.org/officeDocument/2006/relationships/notesSlide" Target="../notesSlides/notesSlide20.xml"/><Relationship Id="rId6" Type="http://schemas.openxmlformats.org/officeDocument/2006/relationships/image" Target="../media/image2.png"/><Relationship Id="rId1" Type="http://schemas.openxmlformats.org/officeDocument/2006/relationships/tags" Target="../tags/tag13.xml"/><Relationship Id="rId2" Type="http://schemas.microsoft.com/office/2007/relationships/media" Target="../media/media22.m4a"/></Relationships>
</file>

<file path=ppt/slides/_rels/slide24.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2.xml"/><Relationship Id="rId5" Type="http://schemas.openxmlformats.org/officeDocument/2006/relationships/notesSlide" Target="../notesSlides/notesSlide21.xml"/><Relationship Id="rId6" Type="http://schemas.openxmlformats.org/officeDocument/2006/relationships/image" Target="../media/image2.png"/><Relationship Id="rId1" Type="http://schemas.openxmlformats.org/officeDocument/2006/relationships/tags" Target="../tags/tag14.xml"/><Relationship Id="rId2" Type="http://schemas.microsoft.com/office/2007/relationships/media" Target="../media/media23.m4a"/></Relationships>
</file>

<file path=ppt/slides/_rels/slide25.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7.xml"/><Relationship Id="rId5" Type="http://schemas.openxmlformats.org/officeDocument/2006/relationships/image" Target="../media/image21.png"/><Relationship Id="rId6" Type="http://schemas.openxmlformats.org/officeDocument/2006/relationships/image" Target="../media/image2.png"/><Relationship Id="rId1" Type="http://schemas.openxmlformats.org/officeDocument/2006/relationships/tags" Target="../tags/tag15.xml"/><Relationship Id="rId2" Type="http://schemas.microsoft.com/office/2007/relationships/media" Target="../media/media24.m4a"/></Relationships>
</file>

<file path=ppt/slides/_rels/slide26.xml.rels><?xml version="1.0" encoding="UTF-8" standalone="yes"?>
<Relationships xmlns="http://schemas.openxmlformats.org/package/2006/relationships"><Relationship Id="rId3" Type="http://schemas.openxmlformats.org/officeDocument/2006/relationships/audio" Target="../media/media25.m4a"/><Relationship Id="rId4" Type="http://schemas.openxmlformats.org/officeDocument/2006/relationships/slideLayout" Target="../slideLayouts/slideLayout2.xml"/><Relationship Id="rId5" Type="http://schemas.openxmlformats.org/officeDocument/2006/relationships/notesSlide" Target="../notesSlides/notesSlide22.xml"/><Relationship Id="rId6" Type="http://schemas.openxmlformats.org/officeDocument/2006/relationships/image" Target="../media/image2.png"/><Relationship Id="rId1" Type="http://schemas.openxmlformats.org/officeDocument/2006/relationships/tags" Target="../tags/tag16.xml"/><Relationship Id="rId2" Type="http://schemas.microsoft.com/office/2007/relationships/media" Target="../media/media25.m4a"/></Relationships>
</file>

<file path=ppt/slides/_rels/slide27.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2.xml"/><Relationship Id="rId5" Type="http://schemas.openxmlformats.org/officeDocument/2006/relationships/image" Target="../media/image2.png"/><Relationship Id="rId1" Type="http://schemas.openxmlformats.org/officeDocument/2006/relationships/tags" Target="../tags/tag17.xml"/><Relationship Id="rId2" Type="http://schemas.microsoft.com/office/2007/relationships/media" Target="../media/media26.m4a"/></Relationships>
</file>

<file path=ppt/slides/_rels/slide28.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7.xml"/><Relationship Id="rId5" Type="http://schemas.openxmlformats.org/officeDocument/2006/relationships/notesSlide" Target="../notesSlides/notesSlide23.xml"/><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png"/><Relationship Id="rId1" Type="http://schemas.openxmlformats.org/officeDocument/2006/relationships/tags" Target="../tags/tag18.xml"/><Relationship Id="rId2" Type="http://schemas.microsoft.com/office/2007/relationships/media" Target="../media/media27.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png"/><Relationship Id="rId6"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7.xml"/><Relationship Id="rId5" Type="http://schemas.openxmlformats.org/officeDocument/2006/relationships/notesSlide" Target="../notesSlides/notesSlide4.xm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2.png"/><Relationship Id="rId1" Type="http://schemas.openxmlformats.org/officeDocument/2006/relationships/tags" Target="../tags/tag1.xml"/><Relationship Id="rId2" Type="http://schemas.microsoft.com/office/2007/relationships/media" Target="../media/media4.m4a"/></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4" Type="http://schemas.openxmlformats.org/officeDocument/2006/relationships/slideLayout" Target="../slideLayouts/slideLayout2.xml"/><Relationship Id="rId5" Type="http://schemas.openxmlformats.org/officeDocument/2006/relationships/notesSlide" Target="../notesSlides/notesSlide5.xml"/><Relationship Id="rId6" Type="http://schemas.openxmlformats.org/officeDocument/2006/relationships/image" Target="../media/image2.png"/><Relationship Id="rId1" Type="http://schemas.openxmlformats.org/officeDocument/2006/relationships/tags" Target="../tags/tag2.xml"/><Relationship Id="rId2" Type="http://schemas.microsoft.com/office/2007/relationships/media"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5.png"/><Relationship Id="rId6"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4" Type="http://schemas.openxmlformats.org/officeDocument/2006/relationships/slideLayout" Target="../slideLayouts/slideLayout7.xml"/><Relationship Id="rId5" Type="http://schemas.openxmlformats.org/officeDocument/2006/relationships/notesSlide" Target="../notesSlides/notesSlide7.xml"/><Relationship Id="rId6" Type="http://schemas.openxmlformats.org/officeDocument/2006/relationships/image" Target="../media/image6.png"/><Relationship Id="rId7" Type="http://schemas.openxmlformats.org/officeDocument/2006/relationships/image" Target="../media/image2.png"/><Relationship Id="rId1" Type="http://schemas.openxmlformats.org/officeDocument/2006/relationships/tags" Target="../tags/tag3.xml"/><Relationship Id="rId2" Type="http://schemas.microsoft.com/office/2007/relationships/media"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7.xml"/><Relationship Id="rId5" Type="http://schemas.openxmlformats.org/officeDocument/2006/relationships/notesSlide" Target="../notesSlides/notesSlide8.xml"/><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2.png"/><Relationship Id="rId1" Type="http://schemas.openxmlformats.org/officeDocument/2006/relationships/tags" Target="../tags/tag4.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457200" y="1570038"/>
            <a:ext cx="8458200" cy="1470025"/>
          </a:xfrm>
        </p:spPr>
        <p:txBody>
          <a:bodyPr/>
          <a:lstStyle/>
          <a:p>
            <a:pPr eaLnBrk="1" hangingPunct="1"/>
            <a:r>
              <a:rPr lang="en-US" dirty="0" smtClean="0"/>
              <a:t>COMP 484</a:t>
            </a:r>
            <a:br>
              <a:rPr lang="en-US" dirty="0" smtClean="0"/>
            </a:br>
            <a:r>
              <a:rPr lang="en-US" sz="4300" dirty="0" smtClean="0"/>
              <a:t>Web Engineering I</a:t>
            </a:r>
          </a:p>
        </p:txBody>
      </p:sp>
      <p:sp>
        <p:nvSpPr>
          <p:cNvPr id="15363" name="Subtitle 2"/>
          <p:cNvSpPr>
            <a:spLocks noGrp="1"/>
          </p:cNvSpPr>
          <p:nvPr>
            <p:ph type="subTitle" idx="1"/>
          </p:nvPr>
        </p:nvSpPr>
        <p:spPr>
          <a:xfrm>
            <a:off x="457200" y="4489801"/>
            <a:ext cx="7862888" cy="1752600"/>
          </a:xfrm>
        </p:spPr>
        <p:txBody>
          <a:bodyPr/>
          <a:lstStyle/>
          <a:p>
            <a:pPr marL="63500" eaLnBrk="1" hangingPunct="1"/>
            <a:r>
              <a:rPr lang="en-US" dirty="0" smtClean="0"/>
              <a:t>Instructor: ~</a:t>
            </a:r>
            <a:r>
              <a:rPr lang="en-US" dirty="0" err="1" smtClean="0"/>
              <a:t>kaplan</a:t>
            </a:r>
            <a:r>
              <a:rPr lang="en-US" dirty="0" smtClean="0"/>
              <a:t> (</a:t>
            </a:r>
            <a:r>
              <a:rPr lang="en-US" dirty="0" smtClean="0">
                <a:hlinkClick r:id="rId5"/>
              </a:rPr>
              <a:t>akaplan@csun.edu</a:t>
            </a:r>
            <a:r>
              <a:rPr lang="en-US" dirty="0" smtClean="0"/>
              <a:t>) </a:t>
            </a:r>
          </a:p>
          <a:p>
            <a:pPr marL="63500" eaLnBrk="1" hangingPunct="1"/>
            <a:endParaRPr lang="en-US" dirty="0" smtClean="0"/>
          </a:p>
          <a:p>
            <a:pPr marL="63500" eaLnBrk="1" hangingPunct="1"/>
            <a:r>
              <a:rPr lang="en-US" dirty="0"/>
              <a:t>Supplemental Slides: </a:t>
            </a:r>
            <a:r>
              <a:rPr lang="en-US" b="1" dirty="0" smtClean="0">
                <a:solidFill>
                  <a:srgbClr val="7030A0"/>
                </a:solidFill>
              </a:rPr>
              <a:t>Cascading Style Sheets (CSS</a:t>
            </a:r>
            <a:r>
              <a:rPr lang="en-US" b="1" dirty="0" smtClean="0">
                <a:solidFill>
                  <a:srgbClr val="7030A0"/>
                </a:solidFill>
              </a:rPr>
              <a:t>)</a:t>
            </a:r>
          </a:p>
          <a:p>
            <a:pPr marL="63500" eaLnBrk="1" hangingPunct="1"/>
            <a:r>
              <a:rPr lang="en-US" b="1" dirty="0">
                <a:solidFill>
                  <a:srgbClr val="7030A0"/>
                </a:solidFill>
              </a:rPr>
              <a:t>	</a:t>
            </a:r>
            <a:r>
              <a:rPr lang="en-US" b="1" dirty="0" smtClean="0">
                <a:solidFill>
                  <a:srgbClr val="7030A0"/>
                </a:solidFill>
              </a:rPr>
              <a:t>			part 1</a:t>
            </a:r>
            <a:endParaRPr lang="en-US" b="1" dirty="0" smtClean="0">
              <a:solidFill>
                <a:srgbClr val="7030A0"/>
              </a:solidFill>
            </a:endParaRPr>
          </a:p>
        </p:txBody>
      </p:sp>
      <p:sp>
        <p:nvSpPr>
          <p:cNvPr id="15364" name="Slide Number Placeholder 3"/>
          <p:cNvSpPr>
            <a:spLocks noGrp="1"/>
          </p:cNvSpPr>
          <p:nvPr>
            <p:ph type="sldNum" sz="quarter" idx="12"/>
          </p:nvPr>
        </p:nvSpPr>
        <p:spPr bwMode="auto">
          <a:noFill/>
          <a:ln>
            <a:miter lim="800000"/>
            <a:headEnd/>
            <a:tailEnd/>
          </a:ln>
        </p:spPr>
        <p:txBody>
          <a:bodyPr/>
          <a:lstStyle/>
          <a:p>
            <a:fld id="{27AB9C83-D334-4675-8E56-5D0359DC853D}" type="slidenum">
              <a:rPr lang="en-US"/>
              <a:pPr/>
              <a:t>1</a:t>
            </a:fld>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81"/>
    </mc:Choice>
    <mc:Fallback>
      <p:transition spd="slow" advTm="40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457200" y="1676400"/>
            <a:ext cx="8229600" cy="4897438"/>
          </a:xfrm>
        </p:spPr>
        <p:txBody>
          <a:bodyPr/>
          <a:lstStyle/>
          <a:p>
            <a:pPr eaLnBrk="1" hangingPunct="1"/>
            <a:r>
              <a:rPr lang="en-US" dirty="0" smtClean="0"/>
              <a:t>Specifies </a:t>
            </a:r>
            <a:r>
              <a:rPr lang="en-US" dirty="0" smtClean="0"/>
              <a:t>the </a:t>
            </a:r>
            <a:r>
              <a:rPr lang="en-US" dirty="0"/>
              <a:t>“boldness” of </a:t>
            </a:r>
            <a:r>
              <a:rPr lang="en-US" dirty="0" smtClean="0"/>
              <a:t>text</a:t>
            </a:r>
          </a:p>
          <a:p>
            <a:pPr eaLnBrk="1" hangingPunct="1"/>
            <a:r>
              <a:rPr lang="en-US" dirty="0" smtClean="0"/>
              <a:t>Possible </a:t>
            </a:r>
            <a:r>
              <a:rPr lang="en-US" dirty="0"/>
              <a:t>values </a:t>
            </a:r>
            <a:r>
              <a:rPr lang="en-US" dirty="0" smtClean="0"/>
              <a:t>are…</a:t>
            </a:r>
          </a:p>
          <a:p>
            <a:pPr lvl="1" eaLnBrk="1" hangingPunct="1">
              <a:buFont typeface="Wingdings" pitchFamily="-112" charset="2"/>
              <a:buChar char="§"/>
            </a:pPr>
            <a:r>
              <a:rPr lang="en-US" dirty="0">
                <a:latin typeface="Lucida Console" pitchFamily="-112" charset="0"/>
              </a:rPr>
              <a:t>bold</a:t>
            </a:r>
            <a:endParaRPr lang="en-US" dirty="0"/>
          </a:p>
          <a:p>
            <a:pPr lvl="1" eaLnBrk="1" hangingPunct="1">
              <a:buFont typeface="Wingdings" pitchFamily="-112" charset="2"/>
              <a:buChar char="§"/>
            </a:pPr>
            <a:r>
              <a:rPr lang="en-US" dirty="0">
                <a:latin typeface="Lucida Console" pitchFamily="-112" charset="0"/>
              </a:rPr>
              <a:t>normal</a:t>
            </a:r>
            <a:r>
              <a:rPr lang="en-US" dirty="0"/>
              <a:t> (the default)</a:t>
            </a:r>
          </a:p>
          <a:p>
            <a:pPr lvl="1" eaLnBrk="1" hangingPunct="1">
              <a:buFont typeface="Wingdings" pitchFamily="-112" charset="2"/>
              <a:buChar char="§"/>
            </a:pPr>
            <a:r>
              <a:rPr lang="en-US" dirty="0">
                <a:latin typeface="Lucida Console" pitchFamily="-112" charset="0"/>
              </a:rPr>
              <a:t>bolder</a:t>
            </a:r>
            <a:r>
              <a:rPr lang="en-US" dirty="0"/>
              <a:t> (bolder than bold text)</a:t>
            </a:r>
          </a:p>
          <a:p>
            <a:pPr lvl="1" eaLnBrk="1" hangingPunct="1">
              <a:buFont typeface="Wingdings" pitchFamily="-112" charset="2"/>
              <a:buChar char="§"/>
            </a:pPr>
            <a:r>
              <a:rPr lang="en-US" dirty="0">
                <a:latin typeface="Lucida Console" pitchFamily="-112" charset="0"/>
              </a:rPr>
              <a:t>lighter</a:t>
            </a:r>
            <a:r>
              <a:rPr lang="en-US" dirty="0"/>
              <a:t> (lighter than normal text)</a:t>
            </a:r>
          </a:p>
          <a:p>
            <a:pPr lvl="1" eaLnBrk="1" hangingPunct="1">
              <a:buFont typeface="Wingdings" pitchFamily="-112" charset="2"/>
              <a:buChar char="§"/>
            </a:pPr>
            <a:r>
              <a:rPr lang="en-US" dirty="0"/>
              <a:t>Boldness also can be specified with multiples of 100, from 100 to 900 (e.g., 100, 200, …, </a:t>
            </a:r>
            <a:r>
              <a:rPr lang="en-US" dirty="0" smtClean="0"/>
              <a:t>900)</a:t>
            </a:r>
          </a:p>
          <a:p>
            <a:pPr lvl="2" eaLnBrk="1" hangingPunct="1">
              <a:buFont typeface="Wingdings" pitchFamily="-112" charset="2"/>
              <a:buChar char="§"/>
            </a:pPr>
            <a:r>
              <a:rPr lang="en-US" dirty="0" smtClean="0"/>
              <a:t>Text </a:t>
            </a:r>
            <a:r>
              <a:rPr lang="en-US" dirty="0"/>
              <a:t>specified as normal is equivalent to 400, and bold text is equivalent to </a:t>
            </a:r>
            <a:r>
              <a:rPr lang="en-US" dirty="0" smtClean="0"/>
              <a:t>700</a:t>
            </a:r>
          </a:p>
          <a:p>
            <a:pPr lvl="2" eaLnBrk="1" hangingPunct="1">
              <a:buFont typeface="Wingdings" pitchFamily="-112" charset="2"/>
              <a:buChar char="§"/>
            </a:pPr>
            <a:r>
              <a:rPr lang="en-US" dirty="0" smtClean="0"/>
              <a:t>Example: </a:t>
            </a:r>
            <a:r>
              <a:rPr lang="en-US" dirty="0" smtClean="0">
                <a:latin typeface="Lucida Console"/>
                <a:cs typeface="Lucida Console"/>
              </a:rPr>
              <a:t>{font-weight: 700; …}</a:t>
            </a:r>
            <a:endParaRPr lang="en-US" dirty="0">
              <a:latin typeface="Lucida Console"/>
              <a:cs typeface="Lucida Console"/>
            </a:endParaRPr>
          </a:p>
        </p:txBody>
      </p:sp>
      <p:sp>
        <p:nvSpPr>
          <p:cNvPr id="50179" name="Rectangle 2"/>
          <p:cNvSpPr>
            <a:spLocks noGrp="1" noChangeArrowheads="1"/>
          </p:cNvSpPr>
          <p:nvPr>
            <p:ph type="title"/>
          </p:nvPr>
        </p:nvSpPr>
        <p:spPr>
          <a:xfrm>
            <a:off x="457200" y="609600"/>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t>CSS </a:t>
            </a:r>
            <a:r>
              <a:rPr lang="en-US" dirty="0" smtClean="0">
                <a:latin typeface="Lucida Console"/>
                <a:cs typeface="Lucida Console"/>
              </a:rPr>
              <a:t>font-weight </a:t>
            </a:r>
            <a:r>
              <a:rPr lang="en-US" dirty="0" smtClean="0"/>
              <a:t>property</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10</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59308142"/>
      </p:ext>
    </p:extLst>
  </p:cSld>
  <p:clrMapOvr>
    <a:masterClrMapping/>
  </p:clrMapOvr>
  <mc:AlternateContent xmlns:mc="http://schemas.openxmlformats.org/markup-compatibility/2006">
    <mc:Choice xmlns:p14="http://schemas.microsoft.com/office/powerpoint/2010/main" Requires="p14">
      <p:transition spd="slow" p14:dur="2000" advTm="57724"/>
    </mc:Choice>
    <mc:Fallback>
      <p:transition spd="slow" advTm="57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457200" y="1676400"/>
            <a:ext cx="8229600" cy="4897438"/>
          </a:xfrm>
        </p:spPr>
        <p:txBody>
          <a:bodyPr/>
          <a:lstStyle/>
          <a:p>
            <a:pPr eaLnBrk="1" hangingPunct="1"/>
            <a:r>
              <a:rPr lang="en-US" dirty="0" smtClean="0"/>
              <a:t>Specifies </a:t>
            </a:r>
            <a:r>
              <a:rPr lang="en-US" dirty="0" smtClean="0"/>
              <a:t>the name of the font to use</a:t>
            </a:r>
          </a:p>
          <a:p>
            <a:pPr lvl="1" eaLnBrk="1" hangingPunct="1">
              <a:buFont typeface="Wingdings" pitchFamily="-112" charset="2"/>
              <a:buChar char="§"/>
            </a:pPr>
            <a:r>
              <a:rPr lang="en-US" dirty="0" smtClean="0"/>
              <a:t>Generic font families allow authors to specify a type of font instead of a specific font</a:t>
            </a:r>
          </a:p>
          <a:p>
            <a:pPr lvl="2" eaLnBrk="1" hangingPunct="1">
              <a:buFont typeface="Wingdings" pitchFamily="-112" charset="2"/>
              <a:buChar char="§"/>
            </a:pPr>
            <a:r>
              <a:rPr lang="en-US" dirty="0" smtClean="0"/>
              <a:t>In case a browser does not support a specific font</a:t>
            </a:r>
          </a:p>
          <a:p>
            <a:pPr lvl="2" eaLnBrk="1" hangingPunct="1">
              <a:buFont typeface="Wingdings" pitchFamily="-112" charset="2"/>
              <a:buChar char="§"/>
            </a:pPr>
            <a:endParaRPr lang="en-US" dirty="0" smtClean="0"/>
          </a:p>
          <a:p>
            <a:pPr eaLnBrk="1" hangingPunct="1">
              <a:buFont typeface="Wingdings" pitchFamily="-112" charset="2"/>
              <a:buChar char="§"/>
            </a:pPr>
            <a:r>
              <a:rPr lang="en-US" dirty="0" smtClean="0"/>
              <a:t>Example:</a:t>
            </a:r>
          </a:p>
          <a:p>
            <a:pPr lvl="1" eaLnBrk="1" hangingPunct="1">
              <a:buFont typeface="Wingdings" pitchFamily="-112" charset="2"/>
              <a:buChar char="§"/>
            </a:pPr>
            <a:r>
              <a:rPr lang="en-US" sz="2000" dirty="0" smtClean="0">
                <a:latin typeface="Lucida Console"/>
                <a:cs typeface="Lucida Console"/>
              </a:rPr>
              <a:t>{font-family: </a:t>
            </a:r>
            <a:r>
              <a:rPr lang="en-US" sz="2000" dirty="0" err="1" smtClean="0">
                <a:latin typeface="Lucida Console"/>
                <a:cs typeface="Lucida Console"/>
              </a:rPr>
              <a:t>tahoma</a:t>
            </a:r>
            <a:r>
              <a:rPr lang="en-US" sz="2000" dirty="0" smtClean="0">
                <a:latin typeface="Lucida Console"/>
                <a:cs typeface="Lucida Console"/>
              </a:rPr>
              <a:t>, </a:t>
            </a:r>
            <a:r>
              <a:rPr lang="en-US" sz="2000" dirty="0" err="1" smtClean="0">
                <a:latin typeface="Lucida Console"/>
                <a:cs typeface="Lucida Console"/>
              </a:rPr>
              <a:t>helvetica</a:t>
            </a:r>
            <a:r>
              <a:rPr lang="en-US" sz="2000" dirty="0" smtClean="0">
                <a:latin typeface="Lucida Console"/>
                <a:cs typeface="Lucida Console"/>
              </a:rPr>
              <a:t>, sans-serif; …}</a:t>
            </a:r>
          </a:p>
          <a:p>
            <a:pPr lvl="1" eaLnBrk="1" hangingPunct="1">
              <a:buFont typeface="Wingdings" pitchFamily="-112" charset="2"/>
              <a:buChar char="§"/>
            </a:pPr>
            <a:endParaRPr lang="en-US" sz="2000" dirty="0" smtClean="0">
              <a:cs typeface="Lucida Console"/>
            </a:endParaRPr>
          </a:p>
          <a:p>
            <a:pPr lvl="1" eaLnBrk="1" hangingPunct="1">
              <a:buFont typeface="Wingdings" pitchFamily="-112" charset="2"/>
              <a:buChar char="§"/>
            </a:pPr>
            <a:r>
              <a:rPr lang="en-US" sz="2000" dirty="0" smtClean="0">
                <a:cs typeface="Lucida Console"/>
              </a:rPr>
              <a:t>Start with the font you want (</a:t>
            </a:r>
            <a:r>
              <a:rPr lang="en-US" sz="2000" dirty="0" err="1" smtClean="0">
                <a:cs typeface="Lucida Console"/>
              </a:rPr>
              <a:t>tahoma</a:t>
            </a:r>
            <a:r>
              <a:rPr lang="en-US" sz="2000" dirty="0" smtClean="0">
                <a:cs typeface="Lucida Console"/>
              </a:rPr>
              <a:t>)</a:t>
            </a:r>
          </a:p>
          <a:p>
            <a:pPr lvl="1" eaLnBrk="1" hangingPunct="1">
              <a:buFont typeface="Wingdings" pitchFamily="-112" charset="2"/>
              <a:buChar char="§"/>
            </a:pPr>
            <a:r>
              <a:rPr lang="en-US" sz="2000" dirty="0" smtClean="0"/>
              <a:t>Next list fallbacks, in case the browser doesn’t have that </a:t>
            </a:r>
            <a:r>
              <a:rPr lang="en-US" sz="2000" dirty="0" smtClean="0"/>
              <a:t>font (</a:t>
            </a:r>
            <a:r>
              <a:rPr lang="en-US" sz="2000" dirty="0" err="1" smtClean="0"/>
              <a:t>helvetica</a:t>
            </a:r>
            <a:r>
              <a:rPr lang="en-US" sz="2000" dirty="0" smtClean="0"/>
              <a:t> </a:t>
            </a:r>
            <a:r>
              <a:rPr lang="en-US" sz="2000" dirty="0" smtClean="0"/>
              <a:t>is a fallback)</a:t>
            </a:r>
          </a:p>
          <a:p>
            <a:pPr lvl="1" eaLnBrk="1" hangingPunct="1">
              <a:buFont typeface="Wingdings" pitchFamily="-112" charset="2"/>
              <a:buChar char="§"/>
            </a:pPr>
            <a:r>
              <a:rPr lang="en-US" sz="2000" dirty="0" smtClean="0"/>
              <a:t>Finally, name a generic family so browser can pick any such font available if none of preferences are present (sans-serif)</a:t>
            </a:r>
            <a:endParaRPr lang="en-US" sz="2000" dirty="0"/>
          </a:p>
        </p:txBody>
      </p:sp>
      <p:sp>
        <p:nvSpPr>
          <p:cNvPr id="50179" name="Rectangle 2"/>
          <p:cNvSpPr>
            <a:spLocks noGrp="1" noChangeArrowheads="1"/>
          </p:cNvSpPr>
          <p:nvPr>
            <p:ph type="title"/>
          </p:nvPr>
        </p:nvSpPr>
        <p:spPr>
          <a:xfrm>
            <a:off x="457200" y="609600"/>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t>CSS </a:t>
            </a:r>
            <a:r>
              <a:rPr lang="en-US" dirty="0" smtClean="0">
                <a:latin typeface="Lucida Console"/>
                <a:cs typeface="Lucida Console"/>
              </a:rPr>
              <a:t>font-family </a:t>
            </a:r>
            <a:r>
              <a:rPr lang="en-US" dirty="0" smtClean="0"/>
              <a:t>property</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11</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755698491"/>
      </p:ext>
    </p:extLst>
  </p:cSld>
  <p:clrMapOvr>
    <a:masterClrMapping/>
  </p:clrMapOvr>
  <mc:AlternateContent xmlns:mc="http://schemas.openxmlformats.org/markup-compatibility/2006">
    <mc:Choice xmlns:p14="http://schemas.microsoft.com/office/powerpoint/2010/main" Requires="p14">
      <p:transition spd="slow" p14:dur="2000" advTm="116820"/>
    </mc:Choice>
    <mc:Fallback>
      <p:transition spd="slow" advTm="116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0">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1" nodeType="clickEffect">
                                  <p:stCondLst>
                                    <p:cond delay="0"/>
                                  </p:stCondLst>
                                  <p:childTnLst>
                                    <p:set>
                                      <p:cBhvr>
                                        <p:cTn id="16" dur="1" fill="hold">
                                          <p:stCondLst>
                                            <p:cond delay="0"/>
                                          </p:stCondLst>
                                        </p:cTn>
                                        <p:tgtEl>
                                          <p:spTgt spid="37890">
                                            <p:txEl>
                                              <p:pRg st="7" end="7"/>
                                            </p:txEl>
                                          </p:spTgt>
                                        </p:tgtEl>
                                        <p:attrNameLst>
                                          <p:attrName>style.visibility</p:attrName>
                                        </p:attrNameLst>
                                      </p:cBhvr>
                                      <p:to>
                                        <p:strVal val="visible"/>
                                      </p:to>
                                    </p:set>
                                    <p:animEffect transition="in" filter="wipe(left)">
                                      <p:cBhvr>
                                        <p:cTn id="17" dur="500"/>
                                        <p:tgtEl>
                                          <p:spTgt spid="37890">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37890">
                                            <p:txEl>
                                              <p:pRg st="8" end="8"/>
                                            </p:txEl>
                                          </p:spTgt>
                                        </p:tgtEl>
                                        <p:attrNameLst>
                                          <p:attrName>style.visibility</p:attrName>
                                        </p:attrNameLst>
                                      </p:cBhvr>
                                      <p:to>
                                        <p:strVal val="visible"/>
                                      </p:to>
                                    </p:set>
                                    <p:animEffect transition="in" filter="wipe(left)">
                                      <p:cBhvr>
                                        <p:cTn id="22" dur="500"/>
                                        <p:tgtEl>
                                          <p:spTgt spid="37890">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1" nodeType="clickEffect">
                                  <p:stCondLst>
                                    <p:cond delay="0"/>
                                  </p:stCondLst>
                                  <p:childTnLst>
                                    <p:set>
                                      <p:cBhvr>
                                        <p:cTn id="26" dur="1" fill="hold">
                                          <p:stCondLst>
                                            <p:cond delay="0"/>
                                          </p:stCondLst>
                                        </p:cTn>
                                        <p:tgtEl>
                                          <p:spTgt spid="37890">
                                            <p:txEl>
                                              <p:pRg st="9" end="9"/>
                                            </p:txEl>
                                          </p:spTgt>
                                        </p:tgtEl>
                                        <p:attrNameLst>
                                          <p:attrName>style.visibility</p:attrName>
                                        </p:attrNameLst>
                                      </p:cBhvr>
                                      <p:to>
                                        <p:strVal val="visible"/>
                                      </p:to>
                                    </p:set>
                                    <p:animEffect transition="in" filter="wipe(left)">
                                      <p:cBhvr>
                                        <p:cTn id="27" dur="500"/>
                                        <p:tgtEl>
                                          <p:spTgt spid="3789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bldLst>
      <p:bldP spid="37890" grpId="0" build="p"/>
      <p:bldP spid="37890"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457200" y="1676400"/>
            <a:ext cx="8229600" cy="4897438"/>
          </a:xfrm>
        </p:spPr>
        <p:txBody>
          <a:bodyPr/>
          <a:lstStyle/>
          <a:p>
            <a:pPr eaLnBrk="1" hangingPunct="1"/>
            <a:r>
              <a:rPr lang="en-US" dirty="0" smtClean="0"/>
              <a:t>Specifies </a:t>
            </a:r>
            <a:r>
              <a:rPr lang="en-US" dirty="0" smtClean="0"/>
              <a:t>the size used to render a font</a:t>
            </a:r>
          </a:p>
          <a:p>
            <a:pPr lvl="1" eaLnBrk="1" hangingPunct="1"/>
            <a:r>
              <a:rPr lang="en-US" dirty="0" smtClean="0"/>
              <a:t>Can specify point size or relative value</a:t>
            </a:r>
          </a:p>
          <a:p>
            <a:pPr lvl="2" eaLnBrk="1" hangingPunct="1"/>
            <a:r>
              <a:rPr lang="en-US" dirty="0" smtClean="0"/>
              <a:t>Relative values: xx-small, </a:t>
            </a:r>
            <a:r>
              <a:rPr lang="en-US" dirty="0" err="1" smtClean="0"/>
              <a:t>x</a:t>
            </a:r>
            <a:r>
              <a:rPr lang="en-US" dirty="0" smtClean="0"/>
              <a:t>-small, small, smaller, medium, large, larger, </a:t>
            </a:r>
            <a:r>
              <a:rPr lang="en-US" dirty="0" err="1" smtClean="0"/>
              <a:t>x</a:t>
            </a:r>
            <a:r>
              <a:rPr lang="en-US" dirty="0" smtClean="0"/>
              <a:t>-large, and xx-large</a:t>
            </a:r>
          </a:p>
          <a:p>
            <a:pPr lvl="2" eaLnBrk="1" hangingPunct="1"/>
            <a:r>
              <a:rPr lang="en-US" dirty="0" smtClean="0"/>
              <a:t>Relative values preferred over points, as client displays tend to vary in exact size</a:t>
            </a:r>
          </a:p>
          <a:p>
            <a:pPr eaLnBrk="1" hangingPunct="1">
              <a:buFont typeface="Wingdings" pitchFamily="-112" charset="2"/>
              <a:buChar char="§"/>
            </a:pPr>
            <a:endParaRPr lang="en-US" dirty="0" smtClean="0"/>
          </a:p>
          <a:p>
            <a:pPr eaLnBrk="1" hangingPunct="1">
              <a:buFont typeface="Wingdings" pitchFamily="-112" charset="2"/>
              <a:buChar char="§"/>
            </a:pPr>
            <a:r>
              <a:rPr lang="en-US" dirty="0" smtClean="0"/>
              <a:t>Examples:</a:t>
            </a:r>
          </a:p>
          <a:p>
            <a:pPr lvl="1" eaLnBrk="1" hangingPunct="1">
              <a:buFont typeface="Wingdings" pitchFamily="-112" charset="2"/>
              <a:buChar char="§"/>
            </a:pPr>
            <a:r>
              <a:rPr lang="en-US" sz="2000" dirty="0" smtClean="0">
                <a:latin typeface="Lucida Console"/>
                <a:cs typeface="Lucida Console"/>
              </a:rPr>
              <a:t>{font-size: 12pt; …}</a:t>
            </a:r>
          </a:p>
          <a:p>
            <a:pPr lvl="1" eaLnBrk="1" hangingPunct="1">
              <a:buFont typeface="Wingdings" pitchFamily="-112" charset="2"/>
              <a:buChar char="§"/>
            </a:pPr>
            <a:r>
              <a:rPr lang="en-US" sz="2000" dirty="0" smtClean="0">
                <a:latin typeface="Lucida Console"/>
                <a:cs typeface="Lucida Console"/>
              </a:rPr>
              <a:t>{font-size: xx-small; …}</a:t>
            </a:r>
          </a:p>
          <a:p>
            <a:pPr lvl="1" eaLnBrk="1" hangingPunct="1">
              <a:buFont typeface="Wingdings" pitchFamily="-112" charset="2"/>
              <a:buChar char="§"/>
            </a:pPr>
            <a:endParaRPr lang="en-US" sz="2000" dirty="0" smtClean="0">
              <a:cs typeface="Lucida Console"/>
            </a:endParaRPr>
          </a:p>
        </p:txBody>
      </p:sp>
      <p:sp>
        <p:nvSpPr>
          <p:cNvPr id="50179" name="Rectangle 2"/>
          <p:cNvSpPr>
            <a:spLocks noGrp="1" noChangeArrowheads="1"/>
          </p:cNvSpPr>
          <p:nvPr>
            <p:ph type="title"/>
          </p:nvPr>
        </p:nvSpPr>
        <p:spPr>
          <a:xfrm>
            <a:off x="457200" y="609600"/>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t>CSS </a:t>
            </a:r>
            <a:r>
              <a:rPr lang="en-US" dirty="0" smtClean="0">
                <a:latin typeface="Lucida Console"/>
                <a:cs typeface="Lucida Console"/>
              </a:rPr>
              <a:t>font-size </a:t>
            </a:r>
            <a:r>
              <a:rPr lang="en-US" dirty="0" smtClean="0"/>
              <a:t>property</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12</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5408523"/>
      </p:ext>
    </p:extLst>
  </p:cSld>
  <p:clrMapOvr>
    <a:masterClrMapping/>
  </p:clrMapOvr>
  <mc:AlternateContent xmlns:mc="http://schemas.openxmlformats.org/markup-compatibility/2006">
    <mc:Choice xmlns:p14="http://schemas.microsoft.com/office/powerpoint/2010/main" Requires="p14">
      <p:transition spd="slow" p14:dur="2000" advTm="86888"/>
    </mc:Choice>
    <mc:Fallback>
      <p:transition spd="slow" advTm="86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Grp="1" noChangeArrowheads="1"/>
          </p:cNvSpPr>
          <p:nvPr>
            <p:ph idx="1"/>
          </p:nvPr>
        </p:nvSpPr>
        <p:spPr>
          <a:xfrm>
            <a:off x="284162" y="1676400"/>
            <a:ext cx="8651876" cy="4897438"/>
          </a:xfrm>
        </p:spPr>
        <p:txBody>
          <a:bodyPr>
            <a:normAutofit fontScale="85000" lnSpcReduction="20000"/>
          </a:bodyPr>
          <a:lstStyle/>
          <a:p>
            <a:pPr marL="109538" indent="0" eaLnBrk="1" hangingPunct="1">
              <a:lnSpc>
                <a:spcPct val="90000"/>
              </a:lnSpc>
              <a:buFont typeface="Wingdings 3" pitchFamily="-112" charset="2"/>
              <a:buNone/>
            </a:pPr>
            <a:r>
              <a:rPr lang="en-US" sz="3613" b="1" i="1" dirty="0">
                <a:solidFill>
                  <a:schemeClr val="accent2">
                    <a:lumMod val="75000"/>
                  </a:schemeClr>
                </a:solidFill>
              </a:rPr>
              <a:t>Style </a:t>
            </a:r>
            <a:r>
              <a:rPr lang="en-US" sz="3613" b="1" i="1" dirty="0" smtClean="0">
                <a:solidFill>
                  <a:schemeClr val="accent2">
                    <a:lumMod val="75000"/>
                  </a:schemeClr>
                </a:solidFill>
              </a:rPr>
              <a:t>Classes</a:t>
            </a:r>
            <a:endParaRPr lang="en-US" b="1" i="1" dirty="0" smtClean="0">
              <a:solidFill>
                <a:schemeClr val="accent2">
                  <a:lumMod val="75000"/>
                </a:schemeClr>
              </a:solidFill>
            </a:endParaRPr>
          </a:p>
          <a:p>
            <a:pPr marL="109538" indent="0" eaLnBrk="1" hangingPunct="1">
              <a:lnSpc>
                <a:spcPct val="90000"/>
              </a:lnSpc>
              <a:spcBef>
                <a:spcPts val="900"/>
              </a:spcBef>
            </a:pPr>
            <a:r>
              <a:rPr lang="en-US" dirty="0" smtClean="0"/>
              <a:t> Style</a:t>
            </a:r>
            <a:r>
              <a:rPr lang="en-US" dirty="0"/>
              <a:t>-class declarations are preceded by a period</a:t>
            </a:r>
            <a:r>
              <a:rPr lang="en-US" dirty="0" smtClean="0"/>
              <a:t> (</a:t>
            </a:r>
            <a:r>
              <a:rPr lang="en-US" dirty="0"/>
              <a:t>.</a:t>
            </a:r>
            <a:r>
              <a:rPr lang="en-US" dirty="0" smtClean="0"/>
              <a:t>)</a:t>
            </a:r>
          </a:p>
          <a:p>
            <a:pPr marL="109538" indent="0" eaLnBrk="1" hangingPunct="1">
              <a:lnSpc>
                <a:spcPct val="90000"/>
              </a:lnSpc>
            </a:pPr>
            <a:r>
              <a:rPr lang="en-US" dirty="0" smtClean="0"/>
              <a:t> Define </a:t>
            </a:r>
            <a:r>
              <a:rPr lang="en-US" dirty="0"/>
              <a:t>styles that can be applied to </a:t>
            </a:r>
            <a:r>
              <a:rPr lang="en-US" i="1" dirty="0"/>
              <a:t>any</a:t>
            </a:r>
            <a:r>
              <a:rPr lang="en-US" dirty="0"/>
              <a:t> </a:t>
            </a:r>
            <a:r>
              <a:rPr lang="en-US" dirty="0" smtClean="0"/>
              <a:t>element </a:t>
            </a:r>
          </a:p>
          <a:p>
            <a:pPr marL="109538" indent="0" eaLnBrk="1" hangingPunct="1">
              <a:lnSpc>
                <a:spcPct val="90000"/>
              </a:lnSpc>
            </a:pPr>
            <a:r>
              <a:rPr lang="en-US" dirty="0" smtClean="0"/>
              <a:t> In prior </a:t>
            </a:r>
            <a:r>
              <a:rPr lang="en-US" dirty="0"/>
              <a:t>example, class special sets color to </a:t>
            </a:r>
            <a:r>
              <a:rPr lang="en-US" dirty="0" smtClean="0"/>
              <a:t>purple </a:t>
            </a:r>
          </a:p>
          <a:p>
            <a:pPr marL="109538" indent="0" eaLnBrk="1" hangingPunct="1"/>
            <a:r>
              <a:rPr lang="en-US" dirty="0" smtClean="0"/>
              <a:t> In many cases, styles applied to an element also apply to the element’s </a:t>
            </a:r>
            <a:r>
              <a:rPr lang="en-US" i="1" dirty="0" smtClean="0"/>
              <a:t>nested elements</a:t>
            </a:r>
            <a:r>
              <a:rPr lang="en-US" dirty="0" smtClean="0"/>
              <a:t> </a:t>
            </a:r>
          </a:p>
          <a:p>
            <a:pPr marL="401638" lvl="1" indent="0" eaLnBrk="1" hangingPunct="1"/>
            <a:r>
              <a:rPr lang="en-US" dirty="0" smtClean="0"/>
              <a:t> Multiple values of one property can be set or inherited on an element</a:t>
            </a:r>
          </a:p>
          <a:p>
            <a:pPr marL="401638" lvl="1" indent="0" eaLnBrk="1" hangingPunct="1"/>
            <a:r>
              <a:rPr lang="en-US" dirty="0" smtClean="0"/>
              <a:t> Browser must reduce these to one value</a:t>
            </a:r>
          </a:p>
          <a:p>
            <a:pPr marL="109538" indent="0" eaLnBrk="1" hangingPunct="1">
              <a:lnSpc>
                <a:spcPct val="90000"/>
              </a:lnSpc>
            </a:pPr>
            <a:endParaRPr lang="en-US" dirty="0" smtClean="0"/>
          </a:p>
          <a:p>
            <a:pPr marL="109538" indent="0" eaLnBrk="1" hangingPunct="1">
              <a:lnSpc>
                <a:spcPct val="90000"/>
              </a:lnSpc>
              <a:buNone/>
            </a:pPr>
            <a:endParaRPr lang="en-US" sz="3613" b="1" i="1" dirty="0" smtClean="0"/>
          </a:p>
          <a:p>
            <a:pPr marL="109538" indent="0" eaLnBrk="1" hangingPunct="1">
              <a:lnSpc>
                <a:spcPct val="90000"/>
              </a:lnSpc>
              <a:buNone/>
            </a:pPr>
            <a:r>
              <a:rPr lang="en-US" sz="3613" b="1" i="1" dirty="0" smtClean="0">
                <a:solidFill>
                  <a:srgbClr val="326064"/>
                </a:solidFill>
              </a:rPr>
              <a:t>ID Selectors</a:t>
            </a:r>
            <a:endParaRPr lang="en-US" dirty="0" smtClean="0">
              <a:solidFill>
                <a:srgbClr val="326064"/>
              </a:solidFill>
            </a:endParaRPr>
          </a:p>
          <a:p>
            <a:pPr marL="109538" indent="0" eaLnBrk="1" hangingPunct="1">
              <a:lnSpc>
                <a:spcPct val="90000"/>
              </a:lnSpc>
              <a:spcBef>
                <a:spcPts val="900"/>
              </a:spcBef>
            </a:pPr>
            <a:r>
              <a:rPr lang="en-US" dirty="0" smtClean="0"/>
              <a:t> For any HTML element </a:t>
            </a:r>
            <a:r>
              <a:rPr lang="en-US" dirty="0"/>
              <a:t>in</a:t>
            </a:r>
            <a:r>
              <a:rPr lang="en-US" dirty="0" smtClean="0"/>
              <a:t> page with </a:t>
            </a:r>
            <a:r>
              <a:rPr lang="en-US" dirty="0"/>
              <a:t>an </a:t>
            </a:r>
            <a:r>
              <a:rPr lang="en-US" dirty="0" smtClean="0">
                <a:latin typeface="Lucida Console" pitchFamily="-112" charset="0"/>
              </a:rPr>
              <a:t>id</a:t>
            </a:r>
            <a:endParaRPr lang="en-US" dirty="0" smtClean="0"/>
          </a:p>
          <a:p>
            <a:pPr marL="109538" indent="0" eaLnBrk="1" hangingPunct="1">
              <a:lnSpc>
                <a:spcPct val="90000"/>
              </a:lnSpc>
            </a:pPr>
            <a:r>
              <a:rPr lang="en-US" dirty="0" smtClean="0"/>
              <a:t> Can </a:t>
            </a:r>
            <a:r>
              <a:rPr lang="en-US" dirty="0"/>
              <a:t>declare a selector of the form #</a:t>
            </a:r>
            <a:r>
              <a:rPr lang="en-US" i="1" dirty="0" err="1"/>
              <a:t>elementId</a:t>
            </a:r>
            <a:r>
              <a:rPr lang="en-US" dirty="0"/>
              <a:t> to</a:t>
            </a:r>
            <a:r>
              <a:rPr lang="en-US" dirty="0" smtClean="0"/>
              <a:t> </a:t>
            </a:r>
          </a:p>
          <a:p>
            <a:pPr marL="109538" indent="0" eaLnBrk="1" hangingPunct="1">
              <a:lnSpc>
                <a:spcPct val="90000"/>
              </a:lnSpc>
              <a:buNone/>
            </a:pPr>
            <a:r>
              <a:rPr lang="en-US" dirty="0" smtClean="0"/>
              <a:t>   specify </a:t>
            </a:r>
            <a:r>
              <a:rPr lang="en-US" dirty="0"/>
              <a:t>that element’s </a:t>
            </a:r>
            <a:r>
              <a:rPr lang="en-US" dirty="0" smtClean="0"/>
              <a:t>style</a:t>
            </a:r>
            <a:endParaRPr lang="en-US" dirty="0"/>
          </a:p>
        </p:txBody>
      </p:sp>
      <p:sp>
        <p:nvSpPr>
          <p:cNvPr id="49155" name="Rectangle 2"/>
          <p:cNvSpPr>
            <a:spLocks noGrp="1" noChangeArrowheads="1"/>
          </p:cNvSpPr>
          <p:nvPr>
            <p:ph type="title"/>
          </p:nvPr>
        </p:nvSpPr>
        <p:spPr>
          <a:xfrm>
            <a:off x="284162" y="609600"/>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t>Style Classes and </a:t>
            </a:r>
            <a:r>
              <a:rPr lang="en-US" dirty="0" smtClean="0">
                <a:latin typeface="Lucida Console"/>
                <a:cs typeface="Lucida Console"/>
              </a:rPr>
              <a:t>id</a:t>
            </a:r>
            <a:r>
              <a:rPr lang="en-US" dirty="0" smtClean="0"/>
              <a:t> Selectors</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13</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312441188"/>
      </p:ext>
    </p:extLst>
  </p:cSld>
  <p:clrMapOvr>
    <a:masterClrMapping/>
  </p:clrMapOvr>
  <mc:AlternateContent xmlns:mc="http://schemas.openxmlformats.org/markup-compatibility/2006">
    <mc:Choice xmlns:p14="http://schemas.microsoft.com/office/powerpoint/2010/main" Requires="p14">
      <p:transition spd="slow" p14:dur="2000" advTm="128088"/>
    </mc:Choice>
    <mc:Fallback>
      <p:transition spd="slow" advTm="128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5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5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15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5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156">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156">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156">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15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3"/>
                </p:tgtEl>
              </p:cMediaNode>
            </p:audio>
          </p:childTnLst>
        </p:cTn>
      </p:par>
    </p:tnLst>
    <p:bldLst>
      <p:bldP spid="4915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457200" y="311856"/>
            <a:ext cx="8229600" cy="1066800"/>
          </a:xfrm>
        </p:spPr>
        <p:txBody>
          <a:bodyPr>
            <a:scene3d>
              <a:camera prst="orthographicFront"/>
              <a:lightRig rig="soft" dir="t"/>
            </a:scene3d>
            <a:sp3d prstMaterial="softEdge">
              <a:bevelT w="25400" h="25400"/>
            </a:sp3d>
          </a:bodyPr>
          <a:lstStyle/>
          <a:p>
            <a:pPr eaLnBrk="1" fontAlgn="auto" hangingPunct="1">
              <a:spcAft>
                <a:spcPts val="0"/>
              </a:spcAft>
              <a:defRPr/>
            </a:pPr>
            <a:r>
              <a:rPr lang="en-US" dirty="0" smtClean="0"/>
              <a:t>Conflicting Styles - Example</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14</a:t>
            </a:fld>
            <a:endParaRPr lang="en-US" dirty="0"/>
          </a:p>
        </p:txBody>
      </p:sp>
      <p:sp>
        <p:nvSpPr>
          <p:cNvPr id="6" name="Rectangle 7"/>
          <p:cNvSpPr>
            <a:spLocks noChangeArrowheads="1"/>
          </p:cNvSpPr>
          <p:nvPr/>
        </p:nvSpPr>
        <p:spPr bwMode="auto">
          <a:xfrm>
            <a:off x="4413113" y="37219"/>
            <a:ext cx="3404673" cy="276999"/>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bg1"/>
                </a:solidFill>
                <a:sym typeface="Symbol" pitchFamily="-112" charset="2"/>
              </a:rPr>
              <a:t></a:t>
            </a:r>
            <a:r>
              <a:rPr lang="en-US" sz="1200" dirty="0">
                <a:solidFill>
                  <a:schemeClr val="bg1"/>
                </a:solidFill>
              </a:rPr>
              <a:t> 2008 Pearson Education, Inc.  All rights reserved.</a:t>
            </a:r>
          </a:p>
        </p:txBody>
      </p:sp>
      <p:pic>
        <p:nvPicPr>
          <p:cNvPr id="8" name="Picture 7"/>
          <p:cNvPicPr>
            <a:picLocks noChangeAspect="1"/>
          </p:cNvPicPr>
          <p:nvPr/>
        </p:nvPicPr>
        <p:blipFill>
          <a:blip r:embed="rId6"/>
          <a:stretch>
            <a:fillRect/>
          </a:stretch>
        </p:blipFill>
        <p:spPr>
          <a:xfrm>
            <a:off x="158630" y="5313996"/>
            <a:ext cx="5363281" cy="565909"/>
          </a:xfrm>
          <a:prstGeom prst="rect">
            <a:avLst/>
          </a:prstGeom>
        </p:spPr>
      </p:pic>
      <p:pic>
        <p:nvPicPr>
          <p:cNvPr id="9" name="Picture 8"/>
          <p:cNvPicPr>
            <a:picLocks noChangeAspect="1"/>
          </p:cNvPicPr>
          <p:nvPr/>
        </p:nvPicPr>
        <p:blipFill>
          <a:blip r:embed="rId7"/>
          <a:stretch>
            <a:fillRect/>
          </a:stretch>
        </p:blipFill>
        <p:spPr>
          <a:xfrm>
            <a:off x="0" y="5991124"/>
            <a:ext cx="8605233" cy="746478"/>
          </a:xfrm>
          <a:prstGeom prst="rect">
            <a:avLst/>
          </a:prstGeom>
        </p:spPr>
      </p:pic>
      <p:pic>
        <p:nvPicPr>
          <p:cNvPr id="10" name="Picture 9"/>
          <p:cNvPicPr>
            <a:picLocks noChangeAspect="1"/>
          </p:cNvPicPr>
          <p:nvPr/>
        </p:nvPicPr>
        <p:blipFill>
          <a:blip r:embed="rId8"/>
          <a:stretch>
            <a:fillRect/>
          </a:stretch>
        </p:blipFill>
        <p:spPr>
          <a:xfrm>
            <a:off x="144032" y="1198270"/>
            <a:ext cx="6199757" cy="1359947"/>
          </a:xfrm>
          <a:prstGeom prst="rect">
            <a:avLst/>
          </a:prstGeom>
        </p:spPr>
      </p:pic>
      <p:sp>
        <p:nvSpPr>
          <p:cNvPr id="11" name="Rectangle 10"/>
          <p:cNvSpPr/>
          <p:nvPr/>
        </p:nvSpPr>
        <p:spPr>
          <a:xfrm>
            <a:off x="238230" y="2743292"/>
            <a:ext cx="8686800" cy="2416046"/>
          </a:xfrm>
          <a:prstGeom prst="rect">
            <a:avLst/>
          </a:prstGeom>
          <a:solidFill>
            <a:srgbClr val="FFFF00"/>
          </a:solidFill>
          <a:ln w="19050">
            <a:solidFill>
              <a:schemeClr val="tx2">
                <a:lumMod val="60000"/>
                <a:lumOff val="40000"/>
              </a:schemeClr>
            </a:solidFill>
          </a:ln>
        </p:spPr>
        <p:txBody>
          <a:bodyPr wrap="square">
            <a:spAutoFit/>
          </a:bodyPr>
          <a:lstStyle/>
          <a:p>
            <a:pPr eaLnBrk="1" hangingPunct="1"/>
            <a:r>
              <a:rPr lang="en-US" dirty="0" smtClean="0"/>
              <a:t>Styles </a:t>
            </a:r>
            <a:r>
              <a:rPr lang="en-US" b="1" dirty="0" smtClean="0"/>
              <a:t>cascade</a:t>
            </a:r>
            <a:r>
              <a:rPr lang="en-US" dirty="0" smtClean="0"/>
              <a:t>, or flow together, such that the ultimate appearance of elements results from combining styles</a:t>
            </a:r>
          </a:p>
          <a:p>
            <a:pPr lvl="1" eaLnBrk="1" hangingPunct="1">
              <a:spcBef>
                <a:spcPts val="600"/>
              </a:spcBef>
            </a:pPr>
            <a:r>
              <a:rPr lang="en-US" sz="2200" dirty="0" smtClean="0"/>
              <a:t>Properties defined for child/descendant elements have a higher specificity than properties defined for parent and ancestor elements</a:t>
            </a:r>
            <a:endParaRPr lang="en-US" dirty="0" smtClean="0"/>
          </a:p>
          <a:p>
            <a:pPr lvl="1" eaLnBrk="1" hangingPunct="1">
              <a:spcBef>
                <a:spcPts val="600"/>
              </a:spcBef>
            </a:pPr>
            <a:r>
              <a:rPr lang="en-US" sz="2200" dirty="0" smtClean="0"/>
              <a:t>Conflicts are resolved in favor of properties with a higher specificity, so the child’s styles take precedence</a:t>
            </a:r>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13286142"/>
      </p:ext>
    </p:extLst>
  </p:cSld>
  <p:clrMapOvr>
    <a:masterClrMapping/>
  </p:clrMapOvr>
  <mc:AlternateContent xmlns:mc="http://schemas.openxmlformats.org/markup-compatibility/2006">
    <mc:Choice xmlns:p14="http://schemas.microsoft.com/office/powerpoint/2010/main" Requires="p14">
      <p:transition spd="slow" p14:dur="2000" advTm="157644"/>
    </mc:Choice>
    <mc:Fallback>
      <p:transition spd="slow" advTm="157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accel="50000" decel="5000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944"/>
            <a:ext cx="8229600" cy="1066800"/>
          </a:xfrm>
        </p:spPr>
        <p:txBody>
          <a:bodyPr/>
          <a:lstStyle/>
          <a:p>
            <a:r>
              <a:rPr lang="en-US" dirty="0" smtClean="0"/>
              <a:t>CSS Specificity Rules</a:t>
            </a:r>
            <a:endParaRPr lang="en-US" dirty="0"/>
          </a:p>
        </p:txBody>
      </p:sp>
      <p:sp>
        <p:nvSpPr>
          <p:cNvPr id="3" name="Content Placeholder 2"/>
          <p:cNvSpPr>
            <a:spLocks noGrp="1"/>
          </p:cNvSpPr>
          <p:nvPr>
            <p:ph idx="1"/>
          </p:nvPr>
        </p:nvSpPr>
        <p:spPr>
          <a:xfrm>
            <a:off x="457200" y="1237118"/>
            <a:ext cx="8229600" cy="4324350"/>
          </a:xfrm>
        </p:spPr>
        <p:txBody>
          <a:bodyPr/>
          <a:lstStyle/>
          <a:p>
            <a:r>
              <a:rPr lang="en-US" sz="2000" dirty="0"/>
              <a:t>IDs are </a:t>
            </a:r>
            <a:r>
              <a:rPr lang="en-US" sz="2000" dirty="0" smtClean="0"/>
              <a:t>the most specific</a:t>
            </a:r>
          </a:p>
          <a:p>
            <a:pPr lvl="1"/>
            <a:r>
              <a:rPr lang="en-US" sz="2000" dirty="0" smtClean="0"/>
              <a:t>Refer to only one element in the DOM</a:t>
            </a:r>
          </a:p>
          <a:p>
            <a:pPr lvl="1"/>
            <a:endParaRPr lang="en-US" sz="2000" dirty="0"/>
          </a:p>
          <a:p>
            <a:r>
              <a:rPr lang="en-US" sz="2000" dirty="0" smtClean="0"/>
              <a:t>Classes </a:t>
            </a:r>
            <a:r>
              <a:rPr lang="en-US" sz="2000" dirty="0"/>
              <a:t>are more specific than HTML selectors</a:t>
            </a:r>
          </a:p>
          <a:p>
            <a:pPr lvl="1"/>
            <a:r>
              <a:rPr lang="en-US" sz="2000" dirty="0" smtClean="0">
                <a:solidFill>
                  <a:srgbClr val="FF0000"/>
                </a:solidFill>
              </a:rPr>
              <a:t>Example:  </a:t>
            </a:r>
            <a:r>
              <a:rPr lang="en-US" sz="1800" dirty="0" smtClean="0">
                <a:latin typeface="Courier New" charset="0"/>
                <a:ea typeface="Courier New" charset="0"/>
                <a:cs typeface="Courier New" charset="0"/>
              </a:rPr>
              <a:t>.special</a:t>
            </a:r>
            <a:r>
              <a:rPr lang="en-US" sz="1800" dirty="0" smtClean="0"/>
              <a:t> is a more specific selector than </a:t>
            </a:r>
            <a:r>
              <a:rPr lang="en-US" sz="1800" dirty="0" err="1" smtClean="0">
                <a:latin typeface="Courier New" charset="0"/>
                <a:ea typeface="Courier New" charset="0"/>
                <a:cs typeface="Courier New" charset="0"/>
              </a:rPr>
              <a:t>em</a:t>
            </a:r>
            <a:endParaRPr lang="en-US" sz="1800" dirty="0" smtClean="0">
              <a:latin typeface="Courier New" charset="0"/>
              <a:ea typeface="Courier New" charset="0"/>
              <a:cs typeface="Courier New" charset="0"/>
            </a:endParaRPr>
          </a:p>
          <a:p>
            <a:endParaRPr lang="en-US" sz="2000" dirty="0" smtClean="0"/>
          </a:p>
          <a:p>
            <a:r>
              <a:rPr lang="en-US" sz="2000" dirty="0" smtClean="0"/>
              <a:t>Nested </a:t>
            </a:r>
            <a:r>
              <a:rPr lang="en-US" sz="2000" dirty="0"/>
              <a:t>HTML selectors are more specific than general HTML </a:t>
            </a:r>
            <a:r>
              <a:rPr lang="en-US" sz="2000" dirty="0" smtClean="0"/>
              <a:t>selectors</a:t>
            </a:r>
          </a:p>
          <a:p>
            <a:pPr lvl="1"/>
            <a:r>
              <a:rPr lang="en-US" sz="2000" dirty="0">
                <a:solidFill>
                  <a:srgbClr val="FF0000"/>
                </a:solidFill>
              </a:rPr>
              <a:t>Example:  </a:t>
            </a:r>
            <a:r>
              <a:rPr lang="en-US" sz="1800" dirty="0" smtClean="0">
                <a:latin typeface="Courier New" charset="0"/>
                <a:ea typeface="Courier New" charset="0"/>
                <a:cs typeface="Courier New" charset="0"/>
              </a:rPr>
              <a:t>p </a:t>
            </a:r>
            <a:r>
              <a:rPr lang="en-US" sz="1800" dirty="0" err="1" smtClean="0">
                <a:latin typeface="Courier New" charset="0"/>
                <a:ea typeface="Courier New" charset="0"/>
                <a:cs typeface="Courier New" charset="0"/>
              </a:rPr>
              <a:t>em</a:t>
            </a:r>
            <a:r>
              <a:rPr lang="en-US" sz="1800" dirty="0" smtClean="0"/>
              <a:t> </a:t>
            </a:r>
            <a:r>
              <a:rPr lang="en-US" sz="1800" dirty="0"/>
              <a:t>is a more specific selector than </a:t>
            </a:r>
            <a:r>
              <a:rPr lang="en-US" sz="1800" dirty="0" err="1" smtClean="0">
                <a:latin typeface="Courier New" charset="0"/>
                <a:ea typeface="Courier New" charset="0"/>
                <a:cs typeface="Courier New" charset="0"/>
              </a:rPr>
              <a:t>em</a:t>
            </a:r>
            <a:endParaRPr lang="en-US" sz="1800" dirty="0"/>
          </a:p>
          <a:p>
            <a:endParaRPr lang="en-US" sz="2000" dirty="0" smtClean="0"/>
          </a:p>
          <a:p>
            <a:r>
              <a:rPr lang="en-US" sz="2000" dirty="0" smtClean="0"/>
              <a:t>Rules for DOM children/</a:t>
            </a:r>
            <a:r>
              <a:rPr lang="en-US" sz="2000" dirty="0" err="1" smtClean="0"/>
              <a:t>descendents</a:t>
            </a:r>
            <a:r>
              <a:rPr lang="en-US" sz="2000" dirty="0" smtClean="0"/>
              <a:t> </a:t>
            </a:r>
            <a:r>
              <a:rPr lang="en-US" sz="2000" dirty="0"/>
              <a:t>are more specific than </a:t>
            </a:r>
            <a:r>
              <a:rPr lang="en-US" sz="2000" dirty="0" smtClean="0"/>
              <a:t>those inherited from parents/ancestors</a:t>
            </a:r>
          </a:p>
          <a:p>
            <a:endParaRPr lang="en-US" sz="2000" dirty="0" smtClean="0"/>
          </a:p>
          <a:p>
            <a:r>
              <a:rPr lang="en-US" sz="2000" dirty="0" smtClean="0"/>
              <a:t>Later </a:t>
            </a:r>
            <a:r>
              <a:rPr lang="en-US" sz="2000" dirty="0"/>
              <a:t>rules are more specific than earlier </a:t>
            </a:r>
            <a:r>
              <a:rPr lang="en-US" sz="2000" dirty="0" smtClean="0"/>
              <a:t>rules</a:t>
            </a:r>
            <a:endParaRPr lang="en-US" sz="2000" dirty="0"/>
          </a:p>
          <a:p>
            <a:endParaRPr lang="en-US" sz="2000" dirty="0" smtClean="0"/>
          </a:p>
          <a:p>
            <a:r>
              <a:rPr lang="en-US" sz="2000" dirty="0" smtClean="0"/>
              <a:t>The </a:t>
            </a:r>
            <a:r>
              <a:rPr lang="en-US" sz="2000" dirty="0"/>
              <a:t>universal selector (*) </a:t>
            </a:r>
            <a:r>
              <a:rPr lang="en-US" sz="2000" dirty="0" smtClean="0"/>
              <a:t>is the least specific</a:t>
            </a:r>
            <a:endParaRPr lang="en-US" sz="2000" dirty="0"/>
          </a:p>
        </p:txBody>
      </p:sp>
      <p:sp>
        <p:nvSpPr>
          <p:cNvPr id="4" name="Slide Number Placeholder 3"/>
          <p:cNvSpPr>
            <a:spLocks noGrp="1"/>
          </p:cNvSpPr>
          <p:nvPr>
            <p:ph type="sldNum" sz="quarter" idx="12"/>
          </p:nvPr>
        </p:nvSpPr>
        <p:spPr/>
        <p:txBody>
          <a:bodyPr/>
          <a:lstStyle/>
          <a:p>
            <a:fld id="{A5D975A7-5BC2-4DE8-A14D-FB8F688F8C0F}" type="slidenum">
              <a:rPr lang="en-US" smtClean="0"/>
              <a:pPr/>
              <a:t>15</a:t>
            </a:fld>
            <a:endParaRPr lang="en-US"/>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88672789"/>
      </p:ext>
    </p:extLst>
  </p:cSld>
  <p:clrMapOvr>
    <a:masterClrMapping/>
  </p:clrMapOvr>
  <mc:AlternateContent xmlns:mc="http://schemas.openxmlformats.org/markup-compatibility/2006">
    <mc:Choice xmlns:p14="http://schemas.microsoft.com/office/powerpoint/2010/main" Requires="p14">
      <p:transition spd="slow" p14:dur="2000" advTm="97859"/>
    </mc:Choice>
    <mc:Fallback>
      <p:transition spd="slow" advTm="97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16</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6"/>
          <a:stretch>
            <a:fillRect/>
          </a:stretch>
        </p:blipFill>
        <p:spPr>
          <a:xfrm>
            <a:off x="0" y="2386366"/>
            <a:ext cx="6841490" cy="2108906"/>
          </a:xfrm>
          <a:prstGeom prst="rect">
            <a:avLst/>
          </a:prstGeom>
        </p:spPr>
      </p:pic>
      <p:sp>
        <p:nvSpPr>
          <p:cNvPr id="7" name="TextBox 6"/>
          <p:cNvSpPr txBox="1"/>
          <p:nvPr/>
        </p:nvSpPr>
        <p:spPr>
          <a:xfrm>
            <a:off x="3078338" y="1137735"/>
            <a:ext cx="4795661" cy="646331"/>
          </a:xfrm>
          <a:prstGeom prst="rect">
            <a:avLst/>
          </a:prstGeom>
          <a:solidFill>
            <a:srgbClr val="CCFFCC"/>
          </a:solidFill>
          <a:ln>
            <a:solidFill>
              <a:schemeClr val="tx1"/>
            </a:solidFill>
          </a:ln>
        </p:spPr>
        <p:txBody>
          <a:bodyPr wrap="square" rtlCol="0">
            <a:spAutoFit/>
          </a:bodyPr>
          <a:lstStyle/>
          <a:p>
            <a:r>
              <a:rPr lang="en-US" sz="1800" dirty="0" smtClean="0"/>
              <a:t>Defines the class </a:t>
            </a:r>
            <a:r>
              <a:rPr lang="en-US" sz="1800" dirty="0" err="1" smtClean="0">
                <a:latin typeface="Lucida Console"/>
                <a:cs typeface="Lucida Console"/>
              </a:rPr>
              <a:t>nodec</a:t>
            </a:r>
            <a:r>
              <a:rPr lang="en-US" sz="1800" dirty="0" smtClean="0"/>
              <a:t> which can only be used by </a:t>
            </a:r>
            <a:r>
              <a:rPr lang="en-US" sz="1800" dirty="0" smtClean="0">
                <a:latin typeface="Lucida Console"/>
                <a:cs typeface="Lucida Console"/>
              </a:rPr>
              <a:t>anchor</a:t>
            </a:r>
            <a:r>
              <a:rPr lang="en-US" sz="1800" dirty="0" smtClean="0"/>
              <a:t> elements</a:t>
            </a:r>
            <a:endParaRPr lang="en-US" sz="1800" dirty="0"/>
          </a:p>
        </p:txBody>
      </p:sp>
      <p:cxnSp>
        <p:nvCxnSpPr>
          <p:cNvPr id="8" name="Straight Arrow Connector 7"/>
          <p:cNvCxnSpPr>
            <a:stCxn id="7" idx="1"/>
          </p:cNvCxnSpPr>
          <p:nvPr/>
        </p:nvCxnSpPr>
        <p:spPr>
          <a:xfrm rot="10800000" flipV="1">
            <a:off x="1072446" y="1460901"/>
            <a:ext cx="2005892" cy="1361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419724" y="2920999"/>
            <a:ext cx="3516313" cy="1200329"/>
          </a:xfrm>
          <a:prstGeom prst="rect">
            <a:avLst/>
          </a:prstGeom>
          <a:solidFill>
            <a:srgbClr val="CCFFCC"/>
          </a:solidFill>
          <a:ln>
            <a:solidFill>
              <a:schemeClr val="tx1"/>
            </a:solidFill>
          </a:ln>
        </p:spPr>
        <p:txBody>
          <a:bodyPr wrap="square" rtlCol="0">
            <a:spAutoFit/>
          </a:bodyPr>
          <a:lstStyle/>
          <a:p>
            <a:r>
              <a:rPr lang="en-US" sz="1800" dirty="0" smtClean="0"/>
              <a:t>Sets properties for the </a:t>
            </a:r>
            <a:r>
              <a:rPr lang="en-US" sz="1800" dirty="0" smtClean="0">
                <a:latin typeface="Lucida Console"/>
                <a:cs typeface="Lucida Console"/>
              </a:rPr>
              <a:t>hover</a:t>
            </a:r>
            <a:r>
              <a:rPr lang="en-US" sz="1800" dirty="0" smtClean="0"/>
              <a:t> </a:t>
            </a:r>
            <a:r>
              <a:rPr lang="en-US" sz="1800" dirty="0" err="1" smtClean="0"/>
              <a:t>pseudoclass</a:t>
            </a:r>
            <a:r>
              <a:rPr lang="en-US" sz="1800" dirty="0" smtClean="0"/>
              <a:t> of </a:t>
            </a:r>
            <a:r>
              <a:rPr lang="en-US" sz="1800" dirty="0" smtClean="0">
                <a:latin typeface="Lucida Console"/>
                <a:cs typeface="Lucida Console"/>
              </a:rPr>
              <a:t>anchor</a:t>
            </a:r>
            <a:r>
              <a:rPr lang="en-US" sz="1800" dirty="0" smtClean="0"/>
              <a:t> elements, activated when user moves cursor over </a:t>
            </a:r>
            <a:r>
              <a:rPr lang="en-US" sz="1800" dirty="0" smtClean="0">
                <a:latin typeface="Lucida Console"/>
                <a:cs typeface="Lucida Console"/>
              </a:rPr>
              <a:t>anchor</a:t>
            </a:r>
            <a:endParaRPr lang="en-US" sz="1800" dirty="0">
              <a:latin typeface="Lucida Console"/>
              <a:cs typeface="Lucida Console"/>
            </a:endParaRPr>
          </a:p>
        </p:txBody>
      </p:sp>
      <p:cxnSp>
        <p:nvCxnSpPr>
          <p:cNvPr id="12" name="Straight Arrow Connector 11"/>
          <p:cNvCxnSpPr>
            <a:stCxn id="11" idx="1"/>
          </p:cNvCxnSpPr>
          <p:nvPr/>
        </p:nvCxnSpPr>
        <p:spPr>
          <a:xfrm rot="10800000">
            <a:off x="1241778" y="3175000"/>
            <a:ext cx="4177946" cy="3461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419725" y="4495272"/>
            <a:ext cx="3516313" cy="923330"/>
          </a:xfrm>
          <a:prstGeom prst="rect">
            <a:avLst/>
          </a:prstGeom>
          <a:solidFill>
            <a:srgbClr val="CCFFCC"/>
          </a:solidFill>
          <a:ln>
            <a:solidFill>
              <a:schemeClr val="tx1"/>
            </a:solidFill>
          </a:ln>
        </p:spPr>
        <p:txBody>
          <a:bodyPr wrap="square" rtlCol="0">
            <a:spAutoFit/>
          </a:bodyPr>
          <a:lstStyle/>
          <a:p>
            <a:r>
              <a:rPr lang="en-US" sz="1800" dirty="0" smtClean="0"/>
              <a:t>All </a:t>
            </a:r>
            <a:r>
              <a:rPr lang="en-US" sz="1800" dirty="0" err="1" smtClean="0">
                <a:latin typeface="Lucida Console"/>
                <a:cs typeface="Lucida Console"/>
              </a:rPr>
              <a:t>em</a:t>
            </a:r>
            <a:r>
              <a:rPr lang="en-US" sz="1800" dirty="0" smtClean="0"/>
              <a:t> elements which are descendents of </a:t>
            </a:r>
            <a:r>
              <a:rPr lang="en-US" sz="1800" dirty="0" err="1" smtClean="0">
                <a:latin typeface="Lucida Console"/>
                <a:cs typeface="Lucida Console"/>
              </a:rPr>
              <a:t>li</a:t>
            </a:r>
            <a:r>
              <a:rPr lang="en-US" sz="1800" dirty="0" smtClean="0"/>
              <a:t> have their font bolded</a:t>
            </a:r>
            <a:endParaRPr lang="en-US" sz="1800" dirty="0">
              <a:latin typeface="Lucida Console"/>
              <a:cs typeface="Lucida Console"/>
            </a:endParaRPr>
          </a:p>
        </p:txBody>
      </p:sp>
      <p:cxnSp>
        <p:nvCxnSpPr>
          <p:cNvPr id="22" name="Straight Arrow Connector 21"/>
          <p:cNvCxnSpPr>
            <a:stCxn id="21" idx="1"/>
          </p:cNvCxnSpPr>
          <p:nvPr/>
        </p:nvCxnSpPr>
        <p:spPr>
          <a:xfrm rot="10800000">
            <a:off x="1072445" y="3521167"/>
            <a:ext cx="4347280" cy="14357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357686" y="5621778"/>
            <a:ext cx="3516313" cy="646331"/>
          </a:xfrm>
          <a:prstGeom prst="rect">
            <a:avLst/>
          </a:prstGeom>
          <a:solidFill>
            <a:srgbClr val="CCFFCC"/>
          </a:solidFill>
          <a:ln>
            <a:solidFill>
              <a:schemeClr val="tx1"/>
            </a:solidFill>
          </a:ln>
        </p:spPr>
        <p:txBody>
          <a:bodyPr wrap="square" rtlCol="0">
            <a:spAutoFit/>
          </a:bodyPr>
          <a:lstStyle/>
          <a:p>
            <a:r>
              <a:rPr lang="en-US" sz="1800" dirty="0" smtClean="0"/>
              <a:t>All </a:t>
            </a:r>
            <a:r>
              <a:rPr lang="en-US" sz="1800" dirty="0" smtClean="0">
                <a:latin typeface="Lucida Console"/>
                <a:cs typeface="Lucida Console"/>
              </a:rPr>
              <a:t>h1</a:t>
            </a:r>
            <a:r>
              <a:rPr lang="en-US" sz="1800" dirty="0" smtClean="0"/>
              <a:t> and </a:t>
            </a:r>
            <a:r>
              <a:rPr lang="en-US" sz="1800" dirty="0" err="1" smtClean="0">
                <a:latin typeface="Lucida Console"/>
                <a:cs typeface="Lucida Console"/>
              </a:rPr>
              <a:t>em</a:t>
            </a:r>
            <a:r>
              <a:rPr lang="en-US" sz="1800" dirty="0" smtClean="0"/>
              <a:t> elements are underlined</a:t>
            </a:r>
            <a:endParaRPr lang="en-US" sz="1800" dirty="0">
              <a:latin typeface="Lucida Console"/>
              <a:cs typeface="Lucida Console"/>
            </a:endParaRPr>
          </a:p>
        </p:txBody>
      </p:sp>
      <p:cxnSp>
        <p:nvCxnSpPr>
          <p:cNvPr id="26" name="Straight Arrow Connector 25"/>
          <p:cNvCxnSpPr>
            <a:stCxn id="25" idx="1"/>
          </p:cNvCxnSpPr>
          <p:nvPr/>
        </p:nvCxnSpPr>
        <p:spPr>
          <a:xfrm rot="10800000">
            <a:off x="1072456" y="3795900"/>
            <a:ext cx="3285231" cy="2149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8587076"/>
      </p:ext>
    </p:extLst>
  </p:cSld>
  <p:clrMapOvr>
    <a:masterClrMapping/>
  </p:clrMapOvr>
  <mc:AlternateContent xmlns:mc="http://schemas.openxmlformats.org/markup-compatibility/2006">
    <mc:Choice xmlns:p14="http://schemas.microsoft.com/office/powerpoint/2010/main" Requires="p14">
      <p:transition spd="slow" p14:dur="2000" advTm="306045"/>
    </mc:Choice>
    <mc:Fallback>
      <p:transition spd="slow" advTm="306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accel="50000" decel="5000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1+#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righ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accel="50000" decel="5000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1+#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
                </p:tgtEl>
              </p:cMediaNode>
            </p:audio>
          </p:childTnLst>
        </p:cTn>
      </p:par>
    </p:tnLst>
    <p:bldLst>
      <p:bldP spid="7" grpId="0" animBg="1"/>
      <p:bldP spid="11" grpId="0" animBg="1"/>
      <p:bldP spid="21"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17</a:t>
            </a:fld>
            <a:endParaRPr lang="en-US" dirty="0"/>
          </a:p>
        </p:txBody>
      </p:sp>
      <p:pic>
        <p:nvPicPr>
          <p:cNvPr id="6" name="Picture 5"/>
          <p:cNvPicPr>
            <a:picLocks noChangeAspect="1"/>
          </p:cNvPicPr>
          <p:nvPr/>
        </p:nvPicPr>
        <p:blipFill>
          <a:blip r:embed="rId4"/>
          <a:stretch>
            <a:fillRect/>
          </a:stretch>
        </p:blipFill>
        <p:spPr>
          <a:xfrm>
            <a:off x="-1" y="578550"/>
            <a:ext cx="8621889" cy="5651179"/>
          </a:xfrm>
          <a:prstGeom prst="rect">
            <a:avLst/>
          </a:prstGeom>
        </p:spPr>
      </p:pic>
      <p:sp>
        <p:nvSpPr>
          <p:cNvPr id="5" name="Rectangle 7"/>
          <p:cNvSpPr>
            <a:spLocks noChangeArrowheads="1"/>
          </p:cNvSpPr>
          <p:nvPr/>
        </p:nvSpPr>
        <p:spPr bwMode="auto">
          <a:xfrm>
            <a:off x="4192058" y="0"/>
            <a:ext cx="3686175" cy="274637"/>
          </a:xfrm>
          <a:prstGeom prst="rect">
            <a:avLst/>
          </a:prstGeom>
          <a:noFill/>
          <a:ln w="9525">
            <a:noFill/>
            <a:miter lim="800000"/>
            <a:headEnd/>
            <a:tailEnd/>
          </a:ln>
        </p:spPr>
        <p:txBody>
          <a:bodyPr wrap="square">
            <a:prstTxWarp prst="textNoShape">
              <a:avLst/>
            </a:prstTxWarp>
            <a:spAutoFit/>
          </a:bodyPr>
          <a:lstStyle/>
          <a:p>
            <a:pPr algn="ctr">
              <a:spcAft>
                <a:spcPct val="0"/>
              </a:spcAft>
              <a:buClrTx/>
            </a:pPr>
            <a:r>
              <a:rPr lang="en-US" sz="1200" dirty="0" err="1">
                <a:solidFill>
                  <a:srgbClr val="FFFFFF"/>
                </a:solidFill>
                <a:sym typeface="Symbol" pitchFamily="-112" charset="2"/>
              </a:rPr>
              <a:t></a:t>
            </a:r>
            <a:r>
              <a:rPr lang="en-US" sz="1200" dirty="0">
                <a:solidFill>
                  <a:srgbClr val="FFFFFF"/>
                </a:solidFill>
              </a:rPr>
              <a:t> 2008 Pearson Education, Inc.  All rights reserved.</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48517198"/>
      </p:ext>
    </p:extLst>
  </p:cSld>
  <p:clrMapOvr>
    <a:masterClrMapping/>
  </p:clrMapOvr>
  <mc:AlternateContent xmlns:mc="http://schemas.openxmlformats.org/markup-compatibility/2006">
    <mc:Choice xmlns:p14="http://schemas.microsoft.com/office/powerpoint/2010/main" Requires="p14">
      <p:transition spd="slow" p14:dur="2000" advTm="36915"/>
    </mc:Choice>
    <mc:Fallback>
      <p:transition spd="slow" advTm="36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18</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6"/>
          <a:stretch>
            <a:fillRect/>
          </a:stretch>
        </p:blipFill>
        <p:spPr>
          <a:xfrm>
            <a:off x="0" y="0"/>
            <a:ext cx="6299200" cy="3187700"/>
          </a:xfrm>
          <a:prstGeom prst="rect">
            <a:avLst/>
          </a:prstGeom>
        </p:spPr>
      </p:pic>
      <p:pic>
        <p:nvPicPr>
          <p:cNvPr id="7" name="Picture 6"/>
          <p:cNvPicPr>
            <a:picLocks noChangeAspect="1"/>
          </p:cNvPicPr>
          <p:nvPr/>
        </p:nvPicPr>
        <p:blipFill>
          <a:blip r:embed="rId7"/>
          <a:stretch>
            <a:fillRect/>
          </a:stretch>
        </p:blipFill>
        <p:spPr>
          <a:xfrm>
            <a:off x="2908300" y="3429000"/>
            <a:ext cx="6197600" cy="3200400"/>
          </a:xfrm>
          <a:prstGeom prst="rect">
            <a:avLst/>
          </a:prstGeom>
        </p:spPr>
      </p:pic>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133619995"/>
      </p:ext>
    </p:extLst>
  </p:cSld>
  <p:clrMapOvr>
    <a:masterClrMapping/>
  </p:clrMapOvr>
  <mc:AlternateContent xmlns:mc="http://schemas.openxmlformats.org/markup-compatibility/2006">
    <mc:Choice xmlns:p14="http://schemas.microsoft.com/office/powerpoint/2010/main" Requires="p14">
      <p:transition spd="slow" p14:dur="2000" advTm="20596"/>
    </mc:Choice>
    <mc:Fallback>
      <p:transition spd="slow" advTm="20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accel="50000" decel="5000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accel="50000" decel="5000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idx="1"/>
          </p:nvPr>
        </p:nvSpPr>
        <p:spPr>
          <a:xfrm>
            <a:off x="457200" y="1871133"/>
            <a:ext cx="8229600" cy="4324350"/>
          </a:xfrm>
        </p:spPr>
        <p:txBody>
          <a:bodyPr/>
          <a:lstStyle/>
          <a:p>
            <a:pPr eaLnBrk="1" hangingPunct="1">
              <a:lnSpc>
                <a:spcPct val="90000"/>
              </a:lnSpc>
            </a:pPr>
            <a:r>
              <a:rPr lang="en-US" sz="2400" dirty="0"/>
              <a:t>Relative length measurements:</a:t>
            </a:r>
          </a:p>
          <a:p>
            <a:pPr lvl="1" eaLnBrk="1" hangingPunct="1">
              <a:lnSpc>
                <a:spcPct val="90000"/>
              </a:lnSpc>
              <a:buFont typeface="Wingdings" pitchFamily="-112" charset="2"/>
              <a:buChar char="§"/>
            </a:pPr>
            <a:r>
              <a:rPr lang="en-US" sz="2000" dirty="0" err="1">
                <a:latin typeface="Lucida Console" pitchFamily="-112" charset="0"/>
              </a:rPr>
              <a:t>px</a:t>
            </a:r>
            <a:r>
              <a:rPr lang="en-US" sz="2000" dirty="0"/>
              <a:t> (pixels – size varies depending on screen resolution)</a:t>
            </a:r>
          </a:p>
          <a:p>
            <a:pPr lvl="1" eaLnBrk="1" hangingPunct="1">
              <a:lnSpc>
                <a:spcPct val="90000"/>
              </a:lnSpc>
              <a:buFont typeface="Wingdings" pitchFamily="-112" charset="2"/>
              <a:buChar char="§"/>
            </a:pPr>
            <a:r>
              <a:rPr lang="en-US" sz="2000" dirty="0" err="1">
                <a:latin typeface="Lucida Console" pitchFamily="-112" charset="0"/>
              </a:rPr>
              <a:t>em</a:t>
            </a:r>
            <a:r>
              <a:rPr lang="en-US" sz="2000" dirty="0"/>
              <a:t> (usually the height of a font’s uppercase M) </a:t>
            </a:r>
          </a:p>
          <a:p>
            <a:pPr lvl="1" eaLnBrk="1" hangingPunct="1">
              <a:lnSpc>
                <a:spcPct val="90000"/>
              </a:lnSpc>
              <a:buFont typeface="Wingdings" pitchFamily="-112" charset="2"/>
              <a:buChar char="§"/>
            </a:pPr>
            <a:r>
              <a:rPr lang="en-US" sz="2000" dirty="0">
                <a:latin typeface="Lucida Console" pitchFamily="-112" charset="0"/>
              </a:rPr>
              <a:t>ex</a:t>
            </a:r>
            <a:r>
              <a:rPr lang="en-US" sz="2000" dirty="0"/>
              <a:t> (usually the height of a font’s lowercase </a:t>
            </a:r>
            <a:r>
              <a:rPr lang="en-US" sz="2000" dirty="0" err="1"/>
              <a:t>x</a:t>
            </a:r>
            <a:r>
              <a:rPr lang="en-US" sz="2000" dirty="0"/>
              <a:t>)</a:t>
            </a:r>
          </a:p>
          <a:p>
            <a:pPr lvl="1" eaLnBrk="1" hangingPunct="1">
              <a:lnSpc>
                <a:spcPct val="90000"/>
              </a:lnSpc>
              <a:buFont typeface="Wingdings" pitchFamily="-112" charset="2"/>
              <a:buChar char="§"/>
            </a:pPr>
            <a:r>
              <a:rPr lang="en-US" sz="2000" dirty="0"/>
              <a:t>Percentages (of the font’s default size)</a:t>
            </a:r>
            <a:r>
              <a:rPr lang="en-US" sz="2000" dirty="0" smtClean="0"/>
              <a:t> </a:t>
            </a:r>
          </a:p>
          <a:p>
            <a:pPr lvl="1" eaLnBrk="1" hangingPunct="1">
              <a:lnSpc>
                <a:spcPct val="90000"/>
              </a:lnSpc>
              <a:buFont typeface="Wingdings" pitchFamily="-112" charset="2"/>
              <a:buChar char="§"/>
            </a:pPr>
            <a:endParaRPr lang="en-US" sz="2000" dirty="0" smtClean="0"/>
          </a:p>
          <a:p>
            <a:pPr eaLnBrk="1" hangingPunct="1">
              <a:lnSpc>
                <a:spcPct val="90000"/>
              </a:lnSpc>
            </a:pPr>
            <a:r>
              <a:rPr lang="en-US" sz="2400" dirty="0"/>
              <a:t>Absolute-length measurements</a:t>
            </a:r>
            <a:r>
              <a:rPr lang="en-US" sz="2400" dirty="0" smtClean="0"/>
              <a:t> </a:t>
            </a:r>
          </a:p>
          <a:p>
            <a:pPr eaLnBrk="1" hangingPunct="1">
              <a:lnSpc>
                <a:spcPct val="90000"/>
              </a:lnSpc>
              <a:buNone/>
            </a:pPr>
            <a:r>
              <a:rPr lang="en-US" sz="2400" dirty="0" smtClean="0"/>
              <a:t>	</a:t>
            </a:r>
            <a:r>
              <a:rPr lang="en-US" sz="2200" dirty="0" smtClean="0"/>
              <a:t>(i.e. units </a:t>
            </a:r>
            <a:r>
              <a:rPr lang="en-US" sz="2200" dirty="0"/>
              <a:t>that do not vary in size</a:t>
            </a:r>
            <a:r>
              <a:rPr lang="en-US" sz="2200" dirty="0" smtClean="0"/>
              <a:t>)…</a:t>
            </a:r>
          </a:p>
          <a:p>
            <a:pPr lvl="1" eaLnBrk="1" hangingPunct="1">
              <a:lnSpc>
                <a:spcPct val="90000"/>
              </a:lnSpc>
              <a:buFont typeface="Wingdings" pitchFamily="-112" charset="2"/>
              <a:buChar char="§"/>
            </a:pPr>
            <a:r>
              <a:rPr lang="en-US" sz="2000" dirty="0"/>
              <a:t>in (inches)</a:t>
            </a:r>
          </a:p>
          <a:p>
            <a:pPr lvl="1" eaLnBrk="1" hangingPunct="1">
              <a:lnSpc>
                <a:spcPct val="90000"/>
              </a:lnSpc>
              <a:buFont typeface="Wingdings" pitchFamily="-112" charset="2"/>
              <a:buChar char="§"/>
            </a:pPr>
            <a:r>
              <a:rPr lang="en-US" sz="2000" dirty="0"/>
              <a:t>cm (centimeters)</a:t>
            </a:r>
          </a:p>
          <a:p>
            <a:pPr lvl="1" eaLnBrk="1" hangingPunct="1">
              <a:lnSpc>
                <a:spcPct val="90000"/>
              </a:lnSpc>
              <a:buFont typeface="Wingdings" pitchFamily="-112" charset="2"/>
              <a:buChar char="§"/>
            </a:pPr>
            <a:r>
              <a:rPr lang="en-US" sz="2000" dirty="0"/>
              <a:t>mm (millimeters)</a:t>
            </a:r>
          </a:p>
          <a:p>
            <a:pPr lvl="1" eaLnBrk="1" hangingPunct="1">
              <a:lnSpc>
                <a:spcPct val="90000"/>
              </a:lnSpc>
              <a:buFont typeface="Wingdings" pitchFamily="-112" charset="2"/>
              <a:buChar char="§"/>
            </a:pPr>
            <a:r>
              <a:rPr lang="en-US" sz="2000" dirty="0"/>
              <a:t>pt (points; 1 pt = 1/72 in)</a:t>
            </a:r>
          </a:p>
          <a:p>
            <a:pPr lvl="1" eaLnBrk="1" hangingPunct="1">
              <a:lnSpc>
                <a:spcPct val="90000"/>
              </a:lnSpc>
              <a:buFont typeface="Wingdings" pitchFamily="-112" charset="2"/>
              <a:buChar char="§"/>
            </a:pPr>
            <a:r>
              <a:rPr lang="en-US" sz="2000" dirty="0"/>
              <a:t>pc (picas; 1 pc = 12 pt)</a:t>
            </a:r>
          </a:p>
        </p:txBody>
      </p:sp>
      <p:sp>
        <p:nvSpPr>
          <p:cNvPr id="56323" name="Rectangle 2"/>
          <p:cNvSpPr>
            <a:spLocks noGrp="1" noChangeArrowheads="1"/>
          </p:cNvSpPr>
          <p:nvPr>
            <p:ph type="title"/>
          </p:nvPr>
        </p:nvSpPr>
        <p:spPr>
          <a:xfrm>
            <a:off x="457200" y="804333"/>
            <a:ext cx="8229600" cy="1066800"/>
          </a:xfrm>
        </p:spPr>
        <p:txBody>
          <a:bodyPr>
            <a:scene3d>
              <a:camera prst="orthographicFront"/>
              <a:lightRig rig="soft" dir="t"/>
            </a:scene3d>
            <a:sp3d prstMaterial="softEdge">
              <a:bevelT w="25400" h="25400"/>
            </a:sp3d>
          </a:bodyPr>
          <a:lstStyle/>
          <a:p>
            <a:pPr eaLnBrk="1" fontAlgn="auto" hangingPunct="1">
              <a:spcAft>
                <a:spcPts val="0"/>
              </a:spcAft>
              <a:defRPr/>
            </a:pPr>
            <a:r>
              <a:rPr lang="en-US" sz="3600" dirty="0" smtClean="0"/>
              <a:t>Relative Lengths </a:t>
            </a:r>
            <a:r>
              <a:rPr lang="en-US" sz="3600" dirty="0" err="1" smtClean="0"/>
              <a:t>vs</a:t>
            </a:r>
            <a:r>
              <a:rPr lang="en-US" sz="3600" dirty="0" smtClean="0"/>
              <a:t> Absolute Lengths</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19</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90501617"/>
      </p:ext>
    </p:extLst>
  </p:cSld>
  <p:clrMapOvr>
    <a:masterClrMapping/>
  </p:clrMapOvr>
  <mc:AlternateContent xmlns:mc="http://schemas.openxmlformats.org/markup-compatibility/2006">
    <mc:Choice xmlns:p14="http://schemas.microsoft.com/office/powerpoint/2010/main" Requires="p14">
      <p:transition spd="slow" p14:dur="2000" advTm="130316"/>
    </mc:Choice>
    <mc:Fallback>
      <p:transition spd="slow" advTm="130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a:xfrm>
            <a:off x="457200" y="1419578"/>
            <a:ext cx="8229600" cy="4324350"/>
          </a:xfrm>
        </p:spPr>
        <p:txBody>
          <a:bodyPr/>
          <a:lstStyle/>
          <a:p>
            <a:pPr eaLnBrk="1" hangingPunct="1">
              <a:buFont typeface="Wingdings" pitchFamily="-112" charset="2"/>
              <a:buChar char="§"/>
            </a:pPr>
            <a:r>
              <a:rPr lang="en-US" sz="2400" dirty="0" smtClean="0"/>
              <a:t>Used to specify the presentation of elements </a:t>
            </a:r>
          </a:p>
          <a:p>
            <a:pPr lvl="1" eaLnBrk="1" hangingPunct="1">
              <a:buFont typeface="Wingdings" pitchFamily="-112" charset="2"/>
              <a:buChar char="§"/>
            </a:pPr>
            <a:r>
              <a:rPr lang="en-US" sz="2400" dirty="0" smtClean="0"/>
              <a:t>Was once the job of HTML</a:t>
            </a:r>
          </a:p>
          <a:p>
            <a:pPr eaLnBrk="1" hangingPunct="1">
              <a:buFont typeface="Wingdings" pitchFamily="-112" charset="2"/>
              <a:buChar char="§"/>
            </a:pPr>
            <a:r>
              <a:rPr lang="en-US" sz="2400" dirty="0" smtClean="0"/>
              <a:t>New separation…</a:t>
            </a:r>
          </a:p>
          <a:p>
            <a:pPr lvl="1" eaLnBrk="1" hangingPunct="1">
              <a:buFont typeface="Wingdings" pitchFamily="-112" charset="2"/>
              <a:buChar char="§"/>
            </a:pPr>
            <a:r>
              <a:rPr lang="en-US" sz="2400" dirty="0" smtClean="0"/>
              <a:t>HTML = content and structure of document</a:t>
            </a:r>
          </a:p>
          <a:p>
            <a:pPr lvl="2" eaLnBrk="1" hangingPunct="1">
              <a:buFont typeface="Wingdings" pitchFamily="-112" charset="2"/>
              <a:buChar char="§"/>
            </a:pPr>
            <a:r>
              <a:rPr lang="en-US" sz="2000" dirty="0" smtClean="0"/>
              <a:t>Section headers, body text, links…</a:t>
            </a:r>
          </a:p>
          <a:p>
            <a:pPr lvl="1" eaLnBrk="1" hangingPunct="1">
              <a:buFont typeface="Wingdings" pitchFamily="-112" charset="2"/>
              <a:buChar char="§"/>
            </a:pPr>
            <a:r>
              <a:rPr lang="en-US" sz="2400" dirty="0" smtClean="0"/>
              <a:t>CSS = presentation / appearance</a:t>
            </a:r>
          </a:p>
          <a:p>
            <a:pPr lvl="2" eaLnBrk="1" hangingPunct="1">
              <a:buFont typeface="Wingdings" pitchFamily="-112" charset="2"/>
              <a:buChar char="§"/>
            </a:pPr>
            <a:r>
              <a:rPr lang="en-US" sz="2000" dirty="0" smtClean="0"/>
              <a:t>Fonts, spacing, sizes, colors, positioning</a:t>
            </a:r>
          </a:p>
          <a:p>
            <a:pPr eaLnBrk="1" hangingPunct="1">
              <a:buFont typeface="Wingdings" pitchFamily="-112" charset="2"/>
              <a:buChar char="§"/>
            </a:pPr>
            <a:r>
              <a:rPr lang="en-US" sz="2400" dirty="0" smtClean="0"/>
              <a:t>Latest version CSS3</a:t>
            </a:r>
          </a:p>
          <a:p>
            <a:pPr lvl="1" eaLnBrk="1" hangingPunct="1">
              <a:buFont typeface="Wingdings" pitchFamily="-112" charset="2"/>
              <a:buChar char="§"/>
            </a:pPr>
            <a:r>
              <a:rPr lang="en-US" sz="2400" dirty="0" smtClean="0"/>
              <a:t>We’ll be covering the newer features last</a:t>
            </a:r>
          </a:p>
          <a:p>
            <a:pPr eaLnBrk="1" hangingPunct="1">
              <a:buFont typeface="Wingdings" pitchFamily="-112" charset="2"/>
              <a:buChar char="§"/>
            </a:pPr>
            <a:r>
              <a:rPr lang="en-US" sz="2400" dirty="0" smtClean="0"/>
              <a:t>CSS </a:t>
            </a:r>
            <a:r>
              <a:rPr lang="en-US" sz="2400" dirty="0" err="1"/>
              <a:t>validator</a:t>
            </a:r>
            <a:r>
              <a:rPr lang="en-US" sz="2400" dirty="0"/>
              <a:t> </a:t>
            </a:r>
          </a:p>
          <a:p>
            <a:pPr eaLnBrk="1" hangingPunct="1">
              <a:buFont typeface="Arial" pitchFamily="-112" charset="0"/>
              <a:buNone/>
            </a:pPr>
            <a:r>
              <a:rPr lang="en-US" sz="2400" dirty="0" smtClean="0">
                <a:latin typeface="Lucida Console" pitchFamily="-112" charset="0"/>
              </a:rPr>
              <a:t>	</a:t>
            </a:r>
            <a:r>
              <a:rPr lang="en-US" sz="1800" dirty="0" smtClean="0">
                <a:latin typeface="Lucida Console" pitchFamily="-112" charset="0"/>
              </a:rPr>
              <a:t>http://jigsaw.w3</a:t>
            </a:r>
            <a:r>
              <a:rPr lang="en-US" sz="1800" dirty="0">
                <a:latin typeface="Lucida Console" pitchFamily="-112" charset="0"/>
              </a:rPr>
              <a:t>.org/css-validator/</a:t>
            </a:r>
            <a:endParaRPr lang="en-US" sz="2400" dirty="0">
              <a:latin typeface="Lucida Console" pitchFamily="-112" charset="0"/>
            </a:endParaRPr>
          </a:p>
          <a:p>
            <a:pPr lvl="1" eaLnBrk="1" hangingPunct="1">
              <a:buFont typeface="Wingdings" pitchFamily="-112" charset="2"/>
              <a:buChar char="§"/>
            </a:pPr>
            <a:r>
              <a:rPr lang="en-US" sz="2400" dirty="0"/>
              <a:t>This tool can help you make sure that your code is correct and will work on CSS3-compliant </a:t>
            </a:r>
            <a:r>
              <a:rPr lang="en-US" sz="2400" dirty="0" smtClean="0"/>
              <a:t>browsers</a:t>
            </a:r>
            <a:endParaRPr lang="en-US" sz="2400" dirty="0"/>
          </a:p>
        </p:txBody>
      </p:sp>
      <p:sp>
        <p:nvSpPr>
          <p:cNvPr id="43011" name="Rectangle 2"/>
          <p:cNvSpPr>
            <a:spLocks noGrp="1" noChangeArrowheads="1"/>
          </p:cNvSpPr>
          <p:nvPr>
            <p:ph type="title"/>
          </p:nvPr>
        </p:nvSpPr>
        <p:spPr>
          <a:xfrm>
            <a:off x="457200" y="437444"/>
            <a:ext cx="8229600" cy="1066800"/>
          </a:xfrm>
        </p:spPr>
        <p:txBody>
          <a:bodyPr>
            <a:scene3d>
              <a:camera prst="orthographicFront"/>
              <a:lightRig rig="soft" dir="t"/>
            </a:scene3d>
            <a:sp3d prstMaterial="softEdge">
              <a:bevelT w="25400" h="25400"/>
            </a:sp3d>
          </a:bodyPr>
          <a:lstStyle/>
          <a:p>
            <a:pPr eaLnBrk="1" fontAlgn="auto" hangingPunct="1">
              <a:spcAft>
                <a:spcPts val="0"/>
              </a:spcAft>
              <a:defRPr/>
            </a:pPr>
            <a:r>
              <a:rPr lang="en-US" dirty="0" smtClean="0"/>
              <a:t>Cascading Style Sheets</a:t>
            </a:r>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sp>
        <p:nvSpPr>
          <p:cNvPr id="6"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2</a:t>
            </a:fld>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43548131"/>
      </p:ext>
    </p:extLst>
  </p:cSld>
  <p:clrMapOvr>
    <a:masterClrMapping/>
  </p:clrMapOvr>
  <mc:AlternateContent xmlns:mc="http://schemas.openxmlformats.org/markup-compatibility/2006">
    <mc:Choice xmlns:p14="http://schemas.microsoft.com/office/powerpoint/2010/main" Requires="p14">
      <p:transition spd="slow" p14:dur="2000" advTm="152218"/>
    </mc:Choice>
    <mc:Fallback>
      <p:transition spd="slow" advTm="152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3"/>
          <p:cNvSpPr>
            <a:spLocks noGrp="1" noChangeArrowheads="1"/>
          </p:cNvSpPr>
          <p:nvPr>
            <p:ph idx="1"/>
          </p:nvPr>
        </p:nvSpPr>
        <p:spPr>
          <a:xfrm>
            <a:off x="316090" y="1450624"/>
            <a:ext cx="8229600" cy="4897438"/>
          </a:xfrm>
        </p:spPr>
        <p:txBody>
          <a:bodyPr>
            <a:normAutofit/>
          </a:bodyPr>
          <a:lstStyle/>
          <a:p>
            <a:pPr eaLnBrk="1" hangingPunct="1">
              <a:lnSpc>
                <a:spcPct val="90000"/>
              </a:lnSpc>
            </a:pPr>
            <a:r>
              <a:rPr lang="en-US" i="1" dirty="0"/>
              <a:t>External style sheets </a:t>
            </a:r>
            <a:r>
              <a:rPr lang="en-US" dirty="0"/>
              <a:t>are separate documents that contain only CSS </a:t>
            </a:r>
            <a:r>
              <a:rPr lang="en-US" dirty="0" smtClean="0"/>
              <a:t>rules</a:t>
            </a:r>
          </a:p>
          <a:p>
            <a:pPr lvl="1" eaLnBrk="1" hangingPunct="1">
              <a:lnSpc>
                <a:spcPct val="90000"/>
              </a:lnSpc>
            </a:pPr>
            <a:r>
              <a:rPr lang="en-US" dirty="0" smtClean="0"/>
              <a:t>Help </a:t>
            </a:r>
            <a:r>
              <a:rPr lang="en-US" dirty="0"/>
              <a:t>create a uniform look for a website</a:t>
            </a:r>
          </a:p>
          <a:p>
            <a:pPr lvl="2" eaLnBrk="1" hangingPunct="1">
              <a:lnSpc>
                <a:spcPct val="90000"/>
              </a:lnSpc>
              <a:buFont typeface="Wingdings" pitchFamily="-112" charset="2"/>
              <a:buChar char="§"/>
            </a:pPr>
            <a:r>
              <a:rPr lang="en-US" dirty="0"/>
              <a:t>Separate pages can all use the same </a:t>
            </a:r>
            <a:r>
              <a:rPr lang="en-US" dirty="0" smtClean="0"/>
              <a:t>styles</a:t>
            </a:r>
          </a:p>
          <a:p>
            <a:pPr lvl="2" eaLnBrk="1" hangingPunct="1">
              <a:lnSpc>
                <a:spcPct val="90000"/>
              </a:lnSpc>
              <a:buFont typeface="Wingdings" pitchFamily="-112" charset="2"/>
              <a:buChar char="§"/>
            </a:pPr>
            <a:r>
              <a:rPr lang="en-US" dirty="0"/>
              <a:t>Modifying a single style-sheet file makes changes to styles across an entire </a:t>
            </a:r>
            <a:r>
              <a:rPr lang="en-US" dirty="0" smtClean="0"/>
              <a:t>website</a:t>
            </a:r>
          </a:p>
          <a:p>
            <a:pPr lvl="3" eaLnBrk="1" hangingPunct="1">
              <a:lnSpc>
                <a:spcPct val="90000"/>
              </a:lnSpc>
            </a:pPr>
            <a:r>
              <a:rPr lang="en-US" dirty="0" smtClean="0"/>
              <a:t>This </a:t>
            </a:r>
            <a:r>
              <a:rPr lang="en-US" dirty="0"/>
              <a:t>concept is sometimes known as </a:t>
            </a:r>
            <a:r>
              <a:rPr lang="en-US" b="1" dirty="0" smtClean="0"/>
              <a:t>skinning</a:t>
            </a:r>
            <a:endParaRPr lang="en-US" dirty="0" smtClean="0"/>
          </a:p>
          <a:p>
            <a:pPr eaLnBrk="1" hangingPunct="1">
              <a:lnSpc>
                <a:spcPct val="90000"/>
              </a:lnSpc>
            </a:pPr>
            <a:endParaRPr lang="en-US" dirty="0"/>
          </a:p>
        </p:txBody>
      </p:sp>
      <p:sp>
        <p:nvSpPr>
          <p:cNvPr id="61443" name="Rectangle 2"/>
          <p:cNvSpPr>
            <a:spLocks noGrp="1" noChangeArrowheads="1"/>
          </p:cNvSpPr>
          <p:nvPr>
            <p:ph type="title"/>
          </p:nvPr>
        </p:nvSpPr>
        <p:spPr>
          <a:xfrm>
            <a:off x="316090" y="383824"/>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t>Linking </a:t>
            </a:r>
            <a:r>
              <a:rPr lang="en-US" b="1" dirty="0" smtClean="0"/>
              <a:t>External Style Sheets </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20</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7" name="Picture 6"/>
          <p:cNvPicPr>
            <a:picLocks noChangeAspect="1"/>
          </p:cNvPicPr>
          <p:nvPr/>
        </p:nvPicPr>
        <p:blipFill>
          <a:blip r:embed="rId5"/>
          <a:stretch>
            <a:fillRect/>
          </a:stretch>
        </p:blipFill>
        <p:spPr>
          <a:xfrm>
            <a:off x="457200" y="4248149"/>
            <a:ext cx="7726770" cy="2328863"/>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89251186"/>
      </p:ext>
    </p:extLst>
  </p:cSld>
  <p:clrMapOvr>
    <a:masterClrMapping/>
  </p:clrMapOvr>
  <mc:AlternateContent xmlns:mc="http://schemas.openxmlformats.org/markup-compatibility/2006">
    <mc:Choice xmlns:p14="http://schemas.microsoft.com/office/powerpoint/2010/main" Requires="p14">
      <p:transition spd="slow" p14:dur="2000" advTm="96489"/>
    </mc:Choice>
    <mc:Fallback>
      <p:transition spd="slow" advTm="96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21</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6"/>
          <a:stretch>
            <a:fillRect/>
          </a:stretch>
        </p:blipFill>
        <p:spPr>
          <a:xfrm>
            <a:off x="0" y="677334"/>
            <a:ext cx="6565900" cy="4318000"/>
          </a:xfrm>
          <a:prstGeom prst="rect">
            <a:avLst/>
          </a:prstGeom>
        </p:spPr>
      </p:pic>
      <p:sp>
        <p:nvSpPr>
          <p:cNvPr id="7" name="Rectangle 6"/>
          <p:cNvSpPr/>
          <p:nvPr/>
        </p:nvSpPr>
        <p:spPr>
          <a:xfrm>
            <a:off x="889000" y="2229555"/>
            <a:ext cx="3922889" cy="32455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023557" y="1588"/>
            <a:ext cx="3471333" cy="2677656"/>
          </a:xfrm>
          <a:prstGeom prst="rect">
            <a:avLst/>
          </a:prstGeom>
          <a:solidFill>
            <a:schemeClr val="accent6">
              <a:lumMod val="20000"/>
              <a:lumOff val="80000"/>
            </a:schemeClr>
          </a:solidFill>
          <a:ln>
            <a:solidFill>
              <a:schemeClr val="tx1"/>
            </a:solidFill>
          </a:ln>
        </p:spPr>
        <p:txBody>
          <a:bodyPr wrap="square" rtlCol="0">
            <a:spAutoFit/>
          </a:bodyPr>
          <a:lstStyle/>
          <a:p>
            <a:r>
              <a:rPr lang="en-US" b="1" dirty="0" smtClean="0">
                <a:latin typeface="Lucida Console"/>
                <a:cs typeface="Lucida Console"/>
              </a:rPr>
              <a:t>link</a:t>
            </a:r>
            <a:r>
              <a:rPr lang="en-US" dirty="0" smtClean="0"/>
              <a:t> element</a:t>
            </a:r>
          </a:p>
          <a:p>
            <a:pPr>
              <a:buFont typeface="Arial"/>
              <a:buChar char="•"/>
            </a:pPr>
            <a:r>
              <a:rPr lang="en-US" dirty="0" smtClean="0"/>
              <a:t> Uses </a:t>
            </a:r>
            <a:r>
              <a:rPr lang="en-US" b="1" dirty="0" err="1" smtClean="0">
                <a:latin typeface="Lucida Console"/>
                <a:cs typeface="Lucida Console"/>
              </a:rPr>
              <a:t>rel</a:t>
            </a:r>
            <a:r>
              <a:rPr lang="en-US" dirty="0" smtClean="0"/>
              <a:t> attribute to specify a relationship between documents</a:t>
            </a:r>
          </a:p>
          <a:p>
            <a:pPr>
              <a:buFont typeface="Arial"/>
              <a:buChar char="•"/>
            </a:pPr>
            <a:r>
              <a:rPr lang="en-US" dirty="0" smtClean="0"/>
              <a:t> This </a:t>
            </a:r>
            <a:r>
              <a:rPr lang="en-US" b="1" dirty="0" err="1" smtClean="0">
                <a:latin typeface="Lucida Console"/>
                <a:cs typeface="Lucida Console"/>
              </a:rPr>
              <a:t>rel</a:t>
            </a:r>
            <a:r>
              <a:rPr lang="en-US" dirty="0" smtClean="0"/>
              <a:t> declares linked document to be </a:t>
            </a:r>
            <a:r>
              <a:rPr lang="en-US" dirty="0" err="1" smtClean="0"/>
              <a:t>stylesheet</a:t>
            </a:r>
            <a:r>
              <a:rPr lang="en-US" dirty="0" smtClean="0"/>
              <a:t> for this document</a:t>
            </a:r>
            <a:endParaRPr lang="en-US" dirty="0"/>
          </a:p>
        </p:txBody>
      </p:sp>
      <p:sp>
        <p:nvSpPr>
          <p:cNvPr id="9" name="TextBox 8"/>
          <p:cNvSpPr txBox="1"/>
          <p:nvPr/>
        </p:nvSpPr>
        <p:spPr>
          <a:xfrm>
            <a:off x="5023557" y="2831644"/>
            <a:ext cx="3471333" cy="1200328"/>
          </a:xfrm>
          <a:prstGeom prst="rect">
            <a:avLst/>
          </a:prstGeom>
          <a:solidFill>
            <a:schemeClr val="accent6">
              <a:lumMod val="20000"/>
              <a:lumOff val="80000"/>
            </a:schemeClr>
          </a:solidFill>
          <a:ln>
            <a:solidFill>
              <a:schemeClr val="tx1"/>
            </a:solidFill>
          </a:ln>
        </p:spPr>
        <p:txBody>
          <a:bodyPr wrap="square" rtlCol="0">
            <a:spAutoFit/>
          </a:bodyPr>
          <a:lstStyle/>
          <a:p>
            <a:r>
              <a:rPr lang="en-US" b="1" dirty="0" smtClean="0">
                <a:latin typeface="Lucida Console"/>
                <a:cs typeface="Lucida Console"/>
              </a:rPr>
              <a:t>type</a:t>
            </a:r>
            <a:r>
              <a:rPr lang="en-US" dirty="0" smtClean="0"/>
              <a:t> attribute</a:t>
            </a:r>
          </a:p>
          <a:p>
            <a:pPr>
              <a:buFont typeface="Arial"/>
              <a:buChar char="•"/>
            </a:pPr>
            <a:r>
              <a:rPr lang="en-US" dirty="0" smtClean="0"/>
              <a:t> MIME type of linked document (“</a:t>
            </a:r>
            <a:r>
              <a:rPr lang="en-US" sz="2000" dirty="0" smtClean="0">
                <a:latin typeface="Lucida Console"/>
                <a:cs typeface="Lucida Console"/>
              </a:rPr>
              <a:t>text/</a:t>
            </a:r>
            <a:r>
              <a:rPr lang="en-US" sz="2000" dirty="0" err="1" smtClean="0">
                <a:latin typeface="Lucida Console"/>
                <a:cs typeface="Lucida Console"/>
              </a:rPr>
              <a:t>css</a:t>
            </a:r>
            <a:r>
              <a:rPr lang="en-US" dirty="0" smtClean="0"/>
              <a:t>”)</a:t>
            </a:r>
            <a:endParaRPr lang="en-US" dirty="0"/>
          </a:p>
        </p:txBody>
      </p:sp>
      <p:sp>
        <p:nvSpPr>
          <p:cNvPr id="10" name="TextBox 9"/>
          <p:cNvSpPr txBox="1"/>
          <p:nvPr/>
        </p:nvSpPr>
        <p:spPr>
          <a:xfrm>
            <a:off x="5023557" y="4184372"/>
            <a:ext cx="3471333" cy="1200328"/>
          </a:xfrm>
          <a:prstGeom prst="rect">
            <a:avLst/>
          </a:prstGeom>
          <a:solidFill>
            <a:schemeClr val="accent6">
              <a:lumMod val="20000"/>
              <a:lumOff val="80000"/>
            </a:schemeClr>
          </a:solidFill>
          <a:ln>
            <a:solidFill>
              <a:schemeClr val="tx1"/>
            </a:solidFill>
          </a:ln>
        </p:spPr>
        <p:txBody>
          <a:bodyPr wrap="square" rtlCol="0">
            <a:spAutoFit/>
          </a:bodyPr>
          <a:lstStyle/>
          <a:p>
            <a:r>
              <a:rPr lang="en-US" b="1" dirty="0" err="1" smtClean="0">
                <a:latin typeface="Lucida Console"/>
                <a:cs typeface="Lucida Console"/>
              </a:rPr>
              <a:t>href</a:t>
            </a:r>
            <a:r>
              <a:rPr lang="en-US" dirty="0" smtClean="0"/>
              <a:t> attribute</a:t>
            </a:r>
          </a:p>
          <a:p>
            <a:pPr>
              <a:buFont typeface="Arial"/>
              <a:buChar char="•"/>
            </a:pPr>
            <a:r>
              <a:rPr lang="en-US" dirty="0" smtClean="0"/>
              <a:t> URL for document containing </a:t>
            </a:r>
            <a:r>
              <a:rPr lang="en-US" dirty="0" err="1" smtClean="0"/>
              <a:t>stylesheet</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82773034"/>
      </p:ext>
    </p:extLst>
  </p:cSld>
  <p:clrMapOvr>
    <a:masterClrMapping/>
  </p:clrMapOvr>
  <mc:AlternateContent xmlns:mc="http://schemas.openxmlformats.org/markup-compatibility/2006">
    <mc:Choice xmlns:p14="http://schemas.microsoft.com/office/powerpoint/2010/main" Requires="p14">
      <p:transition spd="slow" p14:dur="2000" advTm="59769"/>
    </mc:Choice>
    <mc:Fallback>
      <p:transition spd="slow" advTm="59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
                </p:tgtEl>
              </p:cMediaNode>
            </p:audio>
          </p:childTnLst>
        </p:cTn>
      </p:par>
    </p:tnLst>
    <p:bldLst>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22</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5"/>
          <a:stretch>
            <a:fillRect/>
          </a:stretch>
        </p:blipFill>
        <p:spPr>
          <a:xfrm>
            <a:off x="0" y="1588"/>
            <a:ext cx="5740400" cy="2082800"/>
          </a:xfrm>
          <a:prstGeom prst="rect">
            <a:avLst/>
          </a:prstGeom>
        </p:spPr>
      </p:pic>
      <p:pic>
        <p:nvPicPr>
          <p:cNvPr id="7" name="Picture 6"/>
          <p:cNvPicPr>
            <a:picLocks noChangeAspect="1"/>
          </p:cNvPicPr>
          <p:nvPr/>
        </p:nvPicPr>
        <p:blipFill>
          <a:blip r:embed="rId6"/>
          <a:stretch>
            <a:fillRect/>
          </a:stretch>
        </p:blipFill>
        <p:spPr>
          <a:xfrm>
            <a:off x="0" y="2282472"/>
            <a:ext cx="4394200" cy="3111500"/>
          </a:xfrm>
          <a:prstGeom prst="rect">
            <a:avLst/>
          </a:prstGeom>
        </p:spPr>
      </p:pic>
      <p:pic>
        <p:nvPicPr>
          <p:cNvPr id="8" name="Picture 7"/>
          <p:cNvPicPr>
            <a:picLocks noChangeAspect="1"/>
          </p:cNvPicPr>
          <p:nvPr/>
        </p:nvPicPr>
        <p:blipFill>
          <a:blip r:embed="rId7"/>
          <a:stretch>
            <a:fillRect/>
          </a:stretch>
        </p:blipFill>
        <p:spPr>
          <a:xfrm>
            <a:off x="4775200" y="2242961"/>
            <a:ext cx="4368800" cy="3136900"/>
          </a:xfrm>
          <a:prstGeom prst="rect">
            <a:avLst/>
          </a:prstGeom>
        </p:spPr>
      </p:pic>
      <p:sp>
        <p:nvSpPr>
          <p:cNvPr id="9" name="Right Arrow 8"/>
          <p:cNvSpPr/>
          <p:nvPr/>
        </p:nvSpPr>
        <p:spPr>
          <a:xfrm>
            <a:off x="4380089" y="3781778"/>
            <a:ext cx="381000" cy="2822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740018159"/>
      </p:ext>
    </p:extLst>
  </p:cSld>
  <p:clrMapOvr>
    <a:masterClrMapping/>
  </p:clrMapOvr>
  <mc:AlternateContent xmlns:mc="http://schemas.openxmlformats.org/markup-compatibility/2006">
    <mc:Choice xmlns:p14="http://schemas.microsoft.com/office/powerpoint/2010/main" Requires="p14">
      <p:transition spd="slow" p14:dur="2000" advTm="14067"/>
    </mc:Choice>
    <mc:Fallback>
      <p:transition spd="slow" advTm="14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 presetClass="entr" presetSubtype="2" accel="50000" decel="5000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3"/>
          <p:cNvSpPr>
            <a:spLocks noGrp="1" noChangeArrowheads="1"/>
          </p:cNvSpPr>
          <p:nvPr>
            <p:ph idx="1"/>
          </p:nvPr>
        </p:nvSpPr>
        <p:spPr>
          <a:xfrm>
            <a:off x="457200" y="1255889"/>
            <a:ext cx="8229600" cy="5317949"/>
          </a:xfrm>
        </p:spPr>
        <p:txBody>
          <a:bodyPr>
            <a:noAutofit/>
          </a:bodyPr>
          <a:lstStyle/>
          <a:p>
            <a:pPr eaLnBrk="1" hangingPunct="1">
              <a:lnSpc>
                <a:spcPct val="90000"/>
              </a:lnSpc>
            </a:pPr>
            <a:r>
              <a:rPr lang="en-US" b="1" i="1" dirty="0" smtClean="0"/>
              <a:t>Text flow</a:t>
            </a:r>
            <a:r>
              <a:rPr lang="en-US" dirty="0" smtClean="0"/>
              <a:t>: positioning of HTML elements one after the other when the page is rendered</a:t>
            </a:r>
          </a:p>
          <a:p>
            <a:pPr eaLnBrk="1" hangingPunct="1">
              <a:lnSpc>
                <a:spcPct val="90000"/>
              </a:lnSpc>
            </a:pPr>
            <a:r>
              <a:rPr lang="en-US" dirty="0" smtClean="0"/>
              <a:t>Two kinds of elements that contribute to text flow… </a:t>
            </a:r>
          </a:p>
          <a:p>
            <a:pPr lvl="1" eaLnBrk="1" hangingPunct="1">
              <a:lnSpc>
                <a:spcPct val="90000"/>
              </a:lnSpc>
            </a:pPr>
            <a:endParaRPr lang="en-US" sz="2400" i="1" dirty="0" smtClean="0">
              <a:solidFill>
                <a:srgbClr val="FF0000"/>
              </a:solidFill>
            </a:endParaRPr>
          </a:p>
          <a:p>
            <a:pPr lvl="1" eaLnBrk="1" hangingPunct="1">
              <a:lnSpc>
                <a:spcPct val="90000"/>
              </a:lnSpc>
            </a:pPr>
            <a:r>
              <a:rPr lang="en-US" sz="2400" i="1" dirty="0" smtClean="0">
                <a:solidFill>
                  <a:srgbClr val="FF0000"/>
                </a:solidFill>
              </a:rPr>
              <a:t>Block-Level Elements</a:t>
            </a:r>
            <a:endParaRPr lang="en-US" sz="2400" dirty="0" smtClean="0">
              <a:solidFill>
                <a:srgbClr val="FF0000"/>
              </a:solidFill>
            </a:endParaRPr>
          </a:p>
          <a:p>
            <a:pPr lvl="2" eaLnBrk="1" hangingPunct="1">
              <a:lnSpc>
                <a:spcPct val="90000"/>
              </a:lnSpc>
            </a:pPr>
            <a:r>
              <a:rPr lang="en-US" sz="2000" dirty="0" smtClean="0"/>
              <a:t>Displayed on their own line</a:t>
            </a:r>
          </a:p>
          <a:p>
            <a:pPr lvl="2" eaLnBrk="1" hangingPunct="1">
              <a:lnSpc>
                <a:spcPct val="90000"/>
              </a:lnSpc>
            </a:pPr>
            <a:r>
              <a:rPr lang="en-US" sz="2000" dirty="0" smtClean="0"/>
              <a:t>Rendered with a virtual box around them</a:t>
            </a:r>
          </a:p>
          <a:p>
            <a:pPr lvl="2" eaLnBrk="1" hangingPunct="1">
              <a:lnSpc>
                <a:spcPct val="90000"/>
              </a:lnSpc>
            </a:pPr>
            <a:endParaRPr lang="en-US" sz="2000" dirty="0" smtClean="0"/>
          </a:p>
        </p:txBody>
      </p:sp>
      <p:sp>
        <p:nvSpPr>
          <p:cNvPr id="80899" name="Rectangle 2"/>
          <p:cNvSpPr>
            <a:spLocks noGrp="1" noChangeArrowheads="1"/>
          </p:cNvSpPr>
          <p:nvPr>
            <p:ph type="title"/>
          </p:nvPr>
        </p:nvSpPr>
        <p:spPr>
          <a:xfrm>
            <a:off x="457200" y="310451"/>
            <a:ext cx="8229600" cy="1066800"/>
          </a:xfrm>
        </p:spPr>
        <p:txBody>
          <a:bodyPr>
            <a:scene3d>
              <a:camera prst="orthographicFront"/>
              <a:lightRig rig="soft" dir="t"/>
            </a:scene3d>
            <a:sp3d prstMaterial="softEdge">
              <a:bevelT w="25400" h="25400"/>
            </a:sp3d>
          </a:bodyPr>
          <a:lstStyle/>
          <a:p>
            <a:pPr eaLnBrk="1" fontAlgn="auto" hangingPunct="1">
              <a:spcAft>
                <a:spcPts val="0"/>
              </a:spcAft>
              <a:defRPr/>
            </a:pPr>
            <a:r>
              <a:rPr lang="en-US" dirty="0" smtClean="0"/>
              <a:t>HTML Text Flow</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23</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sp>
        <p:nvSpPr>
          <p:cNvPr id="7" name="TextBox 6"/>
          <p:cNvSpPr txBox="1"/>
          <p:nvPr/>
        </p:nvSpPr>
        <p:spPr>
          <a:xfrm>
            <a:off x="5098869" y="3000133"/>
            <a:ext cx="4938889" cy="2363724"/>
          </a:xfrm>
          <a:prstGeom prst="rect">
            <a:avLst/>
          </a:prstGeom>
          <a:noFill/>
        </p:spPr>
        <p:txBody>
          <a:bodyPr wrap="square" rtlCol="0">
            <a:spAutoFit/>
          </a:bodyPr>
          <a:lstStyle/>
          <a:p>
            <a:pPr lvl="2" eaLnBrk="1" hangingPunct="1">
              <a:lnSpc>
                <a:spcPct val="90000"/>
              </a:lnSpc>
            </a:pPr>
            <a:r>
              <a:rPr lang="en-US" dirty="0" smtClean="0"/>
              <a:t>Examples…</a:t>
            </a:r>
          </a:p>
          <a:p>
            <a:pPr lvl="3" eaLnBrk="1" hangingPunct="1">
              <a:lnSpc>
                <a:spcPct val="90000"/>
              </a:lnSpc>
            </a:pPr>
            <a:r>
              <a:rPr lang="en-US" sz="2000" dirty="0" smtClean="0"/>
              <a:t>Paragraphs &lt;</a:t>
            </a:r>
            <a:r>
              <a:rPr lang="en-US" sz="2000" dirty="0" err="1" smtClean="0"/>
              <a:t>p</a:t>
            </a:r>
            <a:r>
              <a:rPr lang="en-US" sz="2000" dirty="0" smtClean="0"/>
              <a:t>&gt;</a:t>
            </a:r>
          </a:p>
          <a:p>
            <a:pPr lvl="3" eaLnBrk="1" hangingPunct="1">
              <a:lnSpc>
                <a:spcPct val="90000"/>
              </a:lnSpc>
            </a:pPr>
            <a:r>
              <a:rPr lang="en-US" sz="2000" dirty="0" smtClean="0"/>
              <a:t>Headings &lt;h1&gt;-&lt;h6&gt;</a:t>
            </a:r>
          </a:p>
          <a:p>
            <a:pPr lvl="3" eaLnBrk="1" hangingPunct="1">
              <a:lnSpc>
                <a:spcPct val="90000"/>
              </a:lnSpc>
            </a:pPr>
            <a:r>
              <a:rPr lang="en-US" sz="2000" dirty="0" smtClean="0"/>
              <a:t>Lists &lt;</a:t>
            </a:r>
            <a:r>
              <a:rPr lang="en-US" sz="2000" dirty="0" err="1" smtClean="0"/>
              <a:t>ol</a:t>
            </a:r>
            <a:r>
              <a:rPr lang="en-US" sz="2000" dirty="0" smtClean="0"/>
              <a:t>&gt;&lt;</a:t>
            </a:r>
            <a:r>
              <a:rPr lang="en-US" sz="2000" dirty="0" err="1" smtClean="0"/>
              <a:t>ul</a:t>
            </a:r>
            <a:r>
              <a:rPr lang="en-US" sz="2000" dirty="0" smtClean="0"/>
              <a:t>&gt;</a:t>
            </a:r>
          </a:p>
          <a:p>
            <a:pPr lvl="3" eaLnBrk="1" hangingPunct="1">
              <a:lnSpc>
                <a:spcPct val="90000"/>
              </a:lnSpc>
            </a:pPr>
            <a:r>
              <a:rPr lang="en-US" sz="2000" dirty="0" smtClean="0"/>
              <a:t>Tables &lt;table&gt;</a:t>
            </a:r>
          </a:p>
          <a:p>
            <a:pPr lvl="3" eaLnBrk="1" hangingPunct="1">
              <a:lnSpc>
                <a:spcPct val="90000"/>
              </a:lnSpc>
            </a:pPr>
            <a:r>
              <a:rPr lang="en-US" sz="2000" dirty="0" smtClean="0"/>
              <a:t>Division &lt;div&gt;</a:t>
            </a:r>
          </a:p>
          <a:p>
            <a:endParaRPr lang="en-US" sz="3600" dirty="0"/>
          </a:p>
        </p:txBody>
      </p:sp>
      <p:sp>
        <p:nvSpPr>
          <p:cNvPr id="8" name="TextBox 7"/>
          <p:cNvSpPr txBox="1"/>
          <p:nvPr/>
        </p:nvSpPr>
        <p:spPr>
          <a:xfrm>
            <a:off x="457200" y="4974508"/>
            <a:ext cx="3850923" cy="2640723"/>
          </a:xfrm>
          <a:prstGeom prst="rect">
            <a:avLst/>
          </a:prstGeom>
          <a:noFill/>
        </p:spPr>
        <p:txBody>
          <a:bodyPr wrap="square" rtlCol="0">
            <a:spAutoFit/>
          </a:bodyPr>
          <a:lstStyle/>
          <a:p>
            <a:pPr lvl="2" eaLnBrk="1" hangingPunct="1">
              <a:lnSpc>
                <a:spcPct val="90000"/>
              </a:lnSpc>
            </a:pPr>
            <a:r>
              <a:rPr lang="en-US" dirty="0" smtClean="0"/>
              <a:t>Examples…</a:t>
            </a:r>
          </a:p>
          <a:p>
            <a:pPr lvl="3" eaLnBrk="1" hangingPunct="1">
              <a:lnSpc>
                <a:spcPct val="90000"/>
              </a:lnSpc>
            </a:pPr>
            <a:r>
              <a:rPr lang="en-US" sz="2000" dirty="0" smtClean="0"/>
              <a:t>Anchors &lt;a&gt;</a:t>
            </a:r>
          </a:p>
          <a:p>
            <a:pPr lvl="3" eaLnBrk="1" hangingPunct="1">
              <a:lnSpc>
                <a:spcPct val="90000"/>
              </a:lnSpc>
            </a:pPr>
            <a:r>
              <a:rPr lang="en-US" sz="2000" dirty="0" smtClean="0"/>
              <a:t>Images &lt;</a:t>
            </a:r>
            <a:r>
              <a:rPr lang="en-US" sz="2000" dirty="0" err="1" smtClean="0"/>
              <a:t>img</a:t>
            </a:r>
            <a:r>
              <a:rPr lang="en-US" sz="2000" dirty="0" smtClean="0"/>
              <a:t>&gt;</a:t>
            </a:r>
          </a:p>
          <a:p>
            <a:pPr lvl="3" eaLnBrk="1" hangingPunct="1">
              <a:lnSpc>
                <a:spcPct val="90000"/>
              </a:lnSpc>
            </a:pPr>
            <a:r>
              <a:rPr lang="en-US" sz="2000" dirty="0" smtClean="0"/>
              <a:t>Emphasis &lt;</a:t>
            </a:r>
            <a:r>
              <a:rPr lang="en-US" sz="2000" dirty="0" err="1" smtClean="0"/>
              <a:t>em</a:t>
            </a:r>
            <a:r>
              <a:rPr lang="en-US" sz="2000" dirty="0" smtClean="0"/>
              <a:t>&gt;</a:t>
            </a:r>
          </a:p>
          <a:p>
            <a:pPr lvl="3" eaLnBrk="1" hangingPunct="1">
              <a:lnSpc>
                <a:spcPct val="90000"/>
              </a:lnSpc>
            </a:pPr>
            <a:r>
              <a:rPr lang="en-US" sz="2000" dirty="0" smtClean="0"/>
              <a:t>Strong &lt;strong&gt;</a:t>
            </a:r>
          </a:p>
          <a:p>
            <a:pPr lvl="3" eaLnBrk="1" hangingPunct="1">
              <a:lnSpc>
                <a:spcPct val="90000"/>
              </a:lnSpc>
            </a:pPr>
            <a:r>
              <a:rPr lang="en-US" sz="2000" dirty="0" smtClean="0"/>
              <a:t>Span &lt;span&gt;</a:t>
            </a:r>
          </a:p>
          <a:p>
            <a:pPr lvl="3" eaLnBrk="1" hangingPunct="1">
              <a:lnSpc>
                <a:spcPct val="90000"/>
              </a:lnSpc>
            </a:pPr>
            <a:endParaRPr lang="en-US" sz="2000" dirty="0" smtClean="0"/>
          </a:p>
          <a:p>
            <a:endParaRPr lang="en-US" sz="3600" dirty="0"/>
          </a:p>
        </p:txBody>
      </p:sp>
      <p:sp>
        <p:nvSpPr>
          <p:cNvPr id="9" name="Rectangle 3"/>
          <p:cNvSpPr txBox="1">
            <a:spLocks noChangeArrowheads="1"/>
          </p:cNvSpPr>
          <p:nvPr/>
        </p:nvSpPr>
        <p:spPr bwMode="auto">
          <a:xfrm>
            <a:off x="3357035" y="4938889"/>
            <a:ext cx="5748865" cy="23800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657225" marR="0" lvl="1" indent="-246063" algn="l" defTabSz="914400" rtl="0" eaLnBrk="1" fontAlgn="base" latinLnBrk="0" hangingPunct="1">
              <a:lnSpc>
                <a:spcPct val="90000"/>
              </a:lnSpc>
              <a:spcBef>
                <a:spcPts val="300"/>
              </a:spcBef>
              <a:spcAft>
                <a:spcPct val="0"/>
              </a:spcAft>
              <a:buClr>
                <a:schemeClr val="accent2"/>
              </a:buClr>
              <a:buSzTx/>
              <a:buFont typeface="Georgia" charset="0"/>
              <a:buChar char="▫"/>
              <a:tabLst/>
              <a:defRPr/>
            </a:pPr>
            <a:r>
              <a:rPr kumimoji="0" lang="en-US" sz="2400" b="0" i="1" u="none" strike="noStrike" kern="1200" cap="none" spc="0" normalizeH="0" baseline="0" noProof="0" dirty="0" smtClean="0">
                <a:ln>
                  <a:noFill/>
                </a:ln>
                <a:solidFill>
                  <a:srgbClr val="0000FF"/>
                </a:solidFill>
                <a:effectLst/>
                <a:uLnTx/>
                <a:uFillTx/>
                <a:latin typeface="+mn-lt"/>
                <a:ea typeface="ＭＳ Ｐゴシック" charset="-128"/>
                <a:cs typeface="+mn-cs"/>
              </a:rPr>
              <a:t>Inline Elements</a:t>
            </a:r>
            <a:endParaRPr kumimoji="0" lang="en-US" sz="2000" b="0" i="1" u="none" strike="noStrike" kern="1200" cap="none" spc="0" normalizeH="0" baseline="0" noProof="0" dirty="0" smtClean="0">
              <a:ln>
                <a:noFill/>
              </a:ln>
              <a:solidFill>
                <a:srgbClr val="0000FF"/>
              </a:solidFill>
              <a:effectLst/>
              <a:uLnTx/>
              <a:uFillTx/>
              <a:latin typeface="+mn-lt"/>
              <a:ea typeface="ＭＳ Ｐゴシック" charset="-128"/>
              <a:cs typeface="+mn-cs"/>
            </a:endParaRPr>
          </a:p>
          <a:p>
            <a:pPr marL="922338" marR="0" lvl="2" indent="-219075" algn="l" defTabSz="914400" rtl="0" eaLnBrk="1" fontAlgn="base" latinLnBrk="0" hangingPunct="1">
              <a:lnSpc>
                <a:spcPct val="90000"/>
              </a:lnSpc>
              <a:spcBef>
                <a:spcPts val="300"/>
              </a:spcBef>
              <a:spcAft>
                <a:spcPct val="0"/>
              </a:spcAft>
              <a:buClr>
                <a:schemeClr val="accent1"/>
              </a:buClr>
              <a:buSzTx/>
              <a:buFont typeface="Wingdings 2" charset="2"/>
              <a:buChar char=""/>
              <a:tabLst/>
              <a:defRPr/>
            </a:pPr>
            <a:r>
              <a:rPr kumimoji="0" lang="en-US" sz="2000" b="0" i="0" u="none" strike="noStrike" kern="1200" cap="none" spc="0" normalizeH="0" baseline="0" noProof="0" dirty="0" smtClean="0">
                <a:ln>
                  <a:noFill/>
                </a:ln>
                <a:solidFill>
                  <a:schemeClr val="accent1"/>
                </a:solidFill>
                <a:effectLst/>
                <a:uLnTx/>
                <a:uFillTx/>
                <a:latin typeface="+mn-lt"/>
                <a:ea typeface="ＭＳ Ｐゴシック" charset="-128"/>
                <a:cs typeface="+mn-cs"/>
              </a:rPr>
              <a:t>Render next to surrounding elements in the same line</a:t>
            </a:r>
          </a:p>
          <a:p>
            <a:pPr marL="1179513" marR="0" lvl="3" indent="-200025" algn="l" defTabSz="914400" rtl="0" eaLnBrk="1" fontAlgn="base" latinLnBrk="0" hangingPunct="1">
              <a:lnSpc>
                <a:spcPct val="90000"/>
              </a:lnSpc>
              <a:spcBef>
                <a:spcPts val="300"/>
              </a:spcBef>
              <a:spcAft>
                <a:spcPct val="0"/>
              </a:spcAft>
              <a:buClr>
                <a:schemeClr val="accent1"/>
              </a:buClr>
              <a:buSzTx/>
              <a:buFont typeface="Wingdings 2" charset="2"/>
              <a:buChar char=""/>
              <a:tabLst/>
              <a:defRPr/>
            </a:pPr>
            <a:r>
              <a:rPr kumimoji="0" lang="en-US" sz="1800" b="0" i="0" u="none" strike="noStrike" kern="1200" cap="none" spc="0" normalizeH="0" baseline="0" noProof="0" dirty="0" smtClean="0">
                <a:ln>
                  <a:noFill/>
                </a:ln>
                <a:solidFill>
                  <a:schemeClr val="accent1"/>
                </a:solidFill>
                <a:effectLst/>
                <a:uLnTx/>
                <a:uFillTx/>
                <a:latin typeface="+mn-lt"/>
                <a:ea typeface="ＭＳ Ｐゴシック" charset="-128"/>
                <a:cs typeface="+mn-cs"/>
              </a:rPr>
              <a:t>Unless a natural line break must occur</a:t>
            </a:r>
          </a:p>
          <a:p>
            <a:pPr marL="922338" marR="0" lvl="2" indent="-219075" algn="l" defTabSz="914400" rtl="0" eaLnBrk="1" fontAlgn="base" latinLnBrk="0" hangingPunct="1">
              <a:lnSpc>
                <a:spcPct val="90000"/>
              </a:lnSpc>
              <a:spcBef>
                <a:spcPts val="300"/>
              </a:spcBef>
              <a:spcAft>
                <a:spcPct val="0"/>
              </a:spcAft>
              <a:buClr>
                <a:schemeClr val="accent1"/>
              </a:buClr>
              <a:buSzTx/>
              <a:buFont typeface="Wingdings 2" charset="2"/>
              <a:buChar char=""/>
              <a:tabLst/>
              <a:defRPr/>
            </a:pPr>
            <a:r>
              <a:rPr kumimoji="0" lang="en-US" sz="2000" b="0" i="0" u="none" strike="noStrike" kern="1200" cap="none" spc="0" normalizeH="0" baseline="0" noProof="0" dirty="0" smtClean="0">
                <a:ln>
                  <a:noFill/>
                </a:ln>
                <a:solidFill>
                  <a:schemeClr val="accent1"/>
                </a:solidFill>
                <a:effectLst/>
                <a:uLnTx/>
                <a:uFillTx/>
                <a:latin typeface="+mn-lt"/>
                <a:ea typeface="ＭＳ Ｐゴシック" charset="-128"/>
                <a:cs typeface="+mn-cs"/>
              </a:rPr>
              <a:t>Do not break “the flow”</a:t>
            </a:r>
          </a:p>
        </p:txBody>
      </p:sp>
      <p:cxnSp>
        <p:nvCxnSpPr>
          <p:cNvPr id="11" name="Straight Connector 10"/>
          <p:cNvCxnSpPr/>
          <p:nvPr/>
        </p:nvCxnSpPr>
        <p:spPr>
          <a:xfrm>
            <a:off x="0" y="4882445"/>
            <a:ext cx="91059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1906918"/>
      </p:ext>
    </p:extLst>
  </p:cSld>
  <p:clrMapOvr>
    <a:masterClrMapping/>
  </p:clrMapOvr>
  <mc:AlternateContent xmlns:mc="http://schemas.openxmlformats.org/markup-compatibility/2006">
    <mc:Choice xmlns:p14="http://schemas.microsoft.com/office/powerpoint/2010/main" Requires="p14">
      <p:transition spd="slow" p14:dur="2000" advTm="177979"/>
    </mc:Choice>
    <mc:Fallback>
      <p:transition spd="slow" advTm="177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09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0900">
                                            <p:txEl>
                                              <p:pRg st="3" end="3"/>
                                            </p:txEl>
                                          </p:spTgt>
                                        </p:tgtEl>
                                        <p:attrNameLst>
                                          <p:attrName>style.visibility</p:attrName>
                                        </p:attrNameLst>
                                      </p:cBhvr>
                                      <p:to>
                                        <p:strVal val="visible"/>
                                      </p:to>
                                    </p:set>
                                    <p:animEffect transition="in" filter="wipe(left)">
                                      <p:cBhvr>
                                        <p:cTn id="15" dur="500"/>
                                        <p:tgtEl>
                                          <p:spTgt spid="80900">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0900">
                                            <p:txEl>
                                              <p:pRg st="4" end="4"/>
                                            </p:txEl>
                                          </p:spTgt>
                                        </p:tgtEl>
                                        <p:attrNameLst>
                                          <p:attrName>style.visibility</p:attrName>
                                        </p:attrNameLst>
                                      </p:cBhvr>
                                      <p:to>
                                        <p:strVal val="visible"/>
                                      </p:to>
                                    </p:set>
                                    <p:animEffect transition="in" filter="wipe(left)">
                                      <p:cBhvr>
                                        <p:cTn id="18" dur="500"/>
                                        <p:tgtEl>
                                          <p:spTgt spid="80900">
                                            <p:txEl>
                                              <p:pRg st="4" end="4"/>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0900">
                                            <p:txEl>
                                              <p:pRg st="5" end="5"/>
                                            </p:txEl>
                                          </p:spTgt>
                                        </p:tgtEl>
                                        <p:attrNameLst>
                                          <p:attrName>style.visibility</p:attrName>
                                        </p:attrNameLst>
                                      </p:cBhvr>
                                      <p:to>
                                        <p:strVal val="visible"/>
                                      </p:to>
                                    </p:set>
                                    <p:animEffect transition="in" filter="wipe(left)">
                                      <p:cBhvr>
                                        <p:cTn id="21" dur="500"/>
                                        <p:tgtEl>
                                          <p:spTgt spid="80900">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accel="50000" decel="5000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accel="50000" decel="5000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0-#ppt_w/2"/>
                                          </p:val>
                                        </p:tav>
                                        <p:tav tm="100000">
                                          <p:val>
                                            <p:strVal val="#ppt_x"/>
                                          </p:val>
                                        </p:tav>
                                      </p:tavLst>
                                    </p:anim>
                                    <p:anim calcmode="lin" valueType="num">
                                      <p:cBhvr additive="base">
                                        <p:cTn id="4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80900" grpId="0" build="p"/>
      <p:bldP spid="80900" grpId="1" build="p"/>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3"/>
          <p:cNvSpPr>
            <a:spLocks noGrp="1" noChangeArrowheads="1"/>
          </p:cNvSpPr>
          <p:nvPr>
            <p:ph idx="1"/>
          </p:nvPr>
        </p:nvSpPr>
        <p:spPr>
          <a:xfrm>
            <a:off x="0" y="1442816"/>
            <a:ext cx="9144000" cy="5131022"/>
          </a:xfrm>
        </p:spPr>
        <p:txBody>
          <a:bodyPr>
            <a:normAutofit/>
          </a:bodyPr>
          <a:lstStyle/>
          <a:p>
            <a:pPr eaLnBrk="1" hangingPunct="1">
              <a:lnSpc>
                <a:spcPct val="90000"/>
              </a:lnSpc>
            </a:pPr>
            <a:r>
              <a:rPr lang="en-US" dirty="0" smtClean="0">
                <a:latin typeface="Lucida Console" pitchFamily="-112" charset="0"/>
              </a:rPr>
              <a:t>span</a:t>
            </a:r>
          </a:p>
          <a:p>
            <a:pPr lvl="1" eaLnBrk="1" hangingPunct="1">
              <a:lnSpc>
                <a:spcPct val="90000"/>
              </a:lnSpc>
            </a:pPr>
            <a:r>
              <a:rPr lang="en-US" dirty="0" smtClean="0"/>
              <a:t>Inline grouping element</a:t>
            </a:r>
          </a:p>
          <a:p>
            <a:pPr lvl="2" eaLnBrk="1" hangingPunct="1">
              <a:lnSpc>
                <a:spcPct val="90000"/>
              </a:lnSpc>
            </a:pPr>
            <a:r>
              <a:rPr lang="en-US" dirty="0" smtClean="0"/>
              <a:t>Does </a:t>
            </a:r>
            <a:r>
              <a:rPr lang="en-US" dirty="0"/>
              <a:t>not apply any formatting to its </a:t>
            </a:r>
            <a:r>
              <a:rPr lang="en-US" dirty="0" smtClean="0"/>
              <a:t>contents</a:t>
            </a:r>
          </a:p>
          <a:p>
            <a:pPr lvl="2" eaLnBrk="1" hangingPunct="1">
              <a:lnSpc>
                <a:spcPct val="90000"/>
              </a:lnSpc>
            </a:pPr>
            <a:r>
              <a:rPr lang="en-US" dirty="0" smtClean="0"/>
              <a:t>Creates a container for CSS rules or </a:t>
            </a:r>
            <a:r>
              <a:rPr lang="en-US" dirty="0" smtClean="0">
                <a:latin typeface="Lucida Console" pitchFamily="-112" charset="0"/>
              </a:rPr>
              <a:t>id</a:t>
            </a:r>
            <a:r>
              <a:rPr lang="en-US" dirty="0" smtClean="0"/>
              <a:t> attributes to be applied to a section of text</a:t>
            </a:r>
          </a:p>
          <a:p>
            <a:pPr lvl="2" eaLnBrk="1" hangingPunct="1">
              <a:lnSpc>
                <a:spcPct val="90000"/>
              </a:lnSpc>
            </a:pPr>
            <a:r>
              <a:rPr lang="en-US" dirty="0" smtClean="0"/>
              <a:t>Does not change the flow of elements in the document</a:t>
            </a:r>
          </a:p>
          <a:p>
            <a:pPr eaLnBrk="1" hangingPunct="1">
              <a:lnSpc>
                <a:spcPct val="90000"/>
              </a:lnSpc>
            </a:pPr>
            <a:endParaRPr lang="en-US" dirty="0" smtClean="0"/>
          </a:p>
          <a:p>
            <a:pPr eaLnBrk="1" hangingPunct="1">
              <a:lnSpc>
                <a:spcPct val="90000"/>
              </a:lnSpc>
            </a:pPr>
            <a:r>
              <a:rPr lang="en-US" dirty="0" smtClean="0">
                <a:latin typeface="Lucida Console" pitchFamily="-112" charset="0"/>
              </a:rPr>
              <a:t>div</a:t>
            </a:r>
          </a:p>
          <a:p>
            <a:pPr lvl="1" eaLnBrk="1" hangingPunct="1">
              <a:lnSpc>
                <a:spcPct val="90000"/>
              </a:lnSpc>
            </a:pPr>
            <a:r>
              <a:rPr lang="en-US" dirty="0" smtClean="0"/>
              <a:t>Block-level grouping element</a:t>
            </a:r>
          </a:p>
          <a:p>
            <a:pPr lvl="2" eaLnBrk="1" hangingPunct="1">
              <a:lnSpc>
                <a:spcPct val="90000"/>
              </a:lnSpc>
            </a:pPr>
            <a:r>
              <a:rPr lang="en-US" dirty="0" smtClean="0"/>
              <a:t>Like a span but its content is on separate lines than content before/after the div</a:t>
            </a:r>
          </a:p>
          <a:p>
            <a:pPr lvl="3" eaLnBrk="1" hangingPunct="1">
              <a:lnSpc>
                <a:spcPct val="90000"/>
              </a:lnSpc>
            </a:pPr>
            <a:r>
              <a:rPr lang="en-US" dirty="0" smtClean="0"/>
              <a:t>Separated from rest of document like a paragraph &lt;</a:t>
            </a:r>
            <a:r>
              <a:rPr lang="en-US" dirty="0" err="1" smtClean="0"/>
              <a:t>p</a:t>
            </a:r>
            <a:r>
              <a:rPr lang="en-US" dirty="0" smtClean="0"/>
              <a:t>&gt;</a:t>
            </a:r>
          </a:p>
          <a:p>
            <a:pPr lvl="2" eaLnBrk="1" hangingPunct="1">
              <a:lnSpc>
                <a:spcPct val="90000"/>
              </a:lnSpc>
            </a:pPr>
            <a:r>
              <a:rPr lang="en-US" dirty="0" smtClean="0"/>
              <a:t>Has a virtual box drawn around it (uses the box model)</a:t>
            </a:r>
          </a:p>
          <a:p>
            <a:pPr eaLnBrk="1" hangingPunct="1">
              <a:lnSpc>
                <a:spcPct val="90000"/>
              </a:lnSpc>
            </a:pPr>
            <a:endParaRPr lang="en-US" dirty="0" smtClean="0"/>
          </a:p>
        </p:txBody>
      </p:sp>
      <p:sp>
        <p:nvSpPr>
          <p:cNvPr id="69635" name="Rectangle 2"/>
          <p:cNvSpPr>
            <a:spLocks noGrp="1" noChangeArrowheads="1"/>
          </p:cNvSpPr>
          <p:nvPr>
            <p:ph type="title"/>
          </p:nvPr>
        </p:nvSpPr>
        <p:spPr>
          <a:xfrm>
            <a:off x="457200" y="376016"/>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t>Span and Div Elements</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24</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868707899"/>
      </p:ext>
    </p:extLst>
  </p:cSld>
  <p:clrMapOvr>
    <a:masterClrMapping/>
  </p:clrMapOvr>
  <mc:AlternateContent xmlns:mc="http://schemas.openxmlformats.org/markup-compatibility/2006">
    <mc:Choice xmlns:p14="http://schemas.microsoft.com/office/powerpoint/2010/main" Requires="p14">
      <p:transition spd="slow" p14:dur="2000" advTm="78884"/>
    </mc:Choice>
    <mc:Fallback>
      <p:transition spd="slow" advTm="78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3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63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63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6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63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63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63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6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6963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25</a:t>
            </a:fld>
            <a:endParaRPr lang="en-US" dirty="0"/>
          </a:p>
        </p:txBody>
      </p:sp>
      <p:sp>
        <p:nvSpPr>
          <p:cNvPr id="5" name="Rectangle 7"/>
          <p:cNvSpPr>
            <a:spLocks noChangeArrowheads="1"/>
          </p:cNvSpPr>
          <p:nvPr/>
        </p:nvSpPr>
        <p:spPr bwMode="auto">
          <a:xfrm>
            <a:off x="0" y="0"/>
            <a:ext cx="3404673" cy="276999"/>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bg1"/>
                </a:solidFill>
                <a:sym typeface="Symbol" pitchFamily="-112" charset="2"/>
              </a:rPr>
              <a:t></a:t>
            </a:r>
            <a:r>
              <a:rPr lang="en-US" sz="1200" dirty="0">
                <a:solidFill>
                  <a:schemeClr val="bg1"/>
                </a:solidFill>
              </a:rPr>
              <a:t> 2008 Pearson Education, Inc.  All rights reserved.</a:t>
            </a:r>
          </a:p>
        </p:txBody>
      </p:sp>
      <p:pic>
        <p:nvPicPr>
          <p:cNvPr id="6" name="Picture 5"/>
          <p:cNvPicPr>
            <a:picLocks noChangeAspect="1"/>
          </p:cNvPicPr>
          <p:nvPr/>
        </p:nvPicPr>
        <p:blipFill>
          <a:blip r:embed="rId5"/>
          <a:stretch>
            <a:fillRect/>
          </a:stretch>
        </p:blipFill>
        <p:spPr>
          <a:xfrm>
            <a:off x="1131347" y="4019190"/>
            <a:ext cx="6718136" cy="2817283"/>
          </a:xfrm>
          <a:prstGeom prst="rect">
            <a:avLst/>
          </a:prstGeom>
        </p:spPr>
      </p:pic>
      <p:sp>
        <p:nvSpPr>
          <p:cNvPr id="7" name="Rectangle 2"/>
          <p:cNvSpPr txBox="1">
            <a:spLocks noChangeArrowheads="1"/>
          </p:cNvSpPr>
          <p:nvPr/>
        </p:nvSpPr>
        <p:spPr bwMode="auto">
          <a:xfrm>
            <a:off x="273757" y="3683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FF0000"/>
                </a:solidFill>
                <a:effectLst/>
                <a:uLnTx/>
                <a:uFillTx/>
                <a:latin typeface="+mj-lt"/>
                <a:ea typeface="ＭＳ Ｐゴシック" charset="-128"/>
                <a:cs typeface="ＭＳ Ｐゴシック" charset="-128"/>
              </a:rPr>
              <a:t>Block-Level Elements</a:t>
            </a:r>
            <a:r>
              <a:rPr kumimoji="0" lang="en-US" sz="4000" b="0" i="0" u="none" strike="noStrike" kern="1200" cap="none" spc="0" normalizeH="0" baseline="0" noProof="0" dirty="0" smtClean="0">
                <a:ln>
                  <a:noFill/>
                </a:ln>
                <a:solidFill>
                  <a:schemeClr val="tx2"/>
                </a:solidFill>
                <a:effectLst/>
                <a:uLnTx/>
                <a:uFillTx/>
                <a:latin typeface="+mj-lt"/>
                <a:ea typeface="ＭＳ Ｐゴシック" charset="-128"/>
                <a:cs typeface="ＭＳ Ｐゴシック" charset="-128"/>
              </a:rPr>
              <a:t>: Box Model</a:t>
            </a:r>
          </a:p>
        </p:txBody>
      </p:sp>
      <p:sp>
        <p:nvSpPr>
          <p:cNvPr id="8" name="Rectangle 3"/>
          <p:cNvSpPr txBox="1">
            <a:spLocks noChangeArrowheads="1"/>
          </p:cNvSpPr>
          <p:nvPr/>
        </p:nvSpPr>
        <p:spPr bwMode="auto">
          <a:xfrm>
            <a:off x="189090" y="1250252"/>
            <a:ext cx="8746947" cy="51119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65125" marR="0" lvl="0" indent="-255588" algn="l" defTabSz="914400" rtl="0" eaLnBrk="1" fontAlgn="base" latinLnBrk="0" hangingPunct="1">
              <a:lnSpc>
                <a:spcPct val="90000"/>
              </a:lnSpc>
              <a:spcBef>
                <a:spcPts val="300"/>
              </a:spcBef>
              <a:spcAft>
                <a:spcPct val="0"/>
              </a:spcAft>
              <a:buClr>
                <a:srgbClr val="A04DA3"/>
              </a:buClr>
              <a:buSzTx/>
              <a:buFont typeface="Georgia"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Block-level elements are rendered using the box model</a:t>
            </a:r>
          </a:p>
          <a:p>
            <a:pPr marL="657225" marR="0" lvl="1" indent="-246063" algn="l" defTabSz="914400" rtl="0" eaLnBrk="1" fontAlgn="base" latinLnBrk="0" hangingPunct="1">
              <a:lnSpc>
                <a:spcPct val="90000"/>
              </a:lnSpc>
              <a:spcBef>
                <a:spcPts val="300"/>
              </a:spcBef>
              <a:spcAft>
                <a:spcPct val="0"/>
              </a:spcAft>
              <a:buClr>
                <a:schemeClr val="accent2"/>
              </a:buClr>
              <a:buSzTx/>
              <a:buFont typeface="Georgia" charset="0"/>
              <a:buChar char="▫"/>
              <a:tabLst/>
              <a:defRPr/>
            </a:pPr>
            <a:r>
              <a:rPr kumimoji="0" lang="en-US" b="0" i="0" u="none" strike="noStrike" kern="1200" cap="none" spc="0" normalizeH="0" baseline="0" noProof="0" dirty="0" smtClean="0">
                <a:ln>
                  <a:noFill/>
                </a:ln>
                <a:solidFill>
                  <a:schemeClr val="accent2"/>
                </a:solidFill>
                <a:effectLst/>
                <a:uLnTx/>
                <a:uFillTx/>
                <a:latin typeface="+mn-lt"/>
                <a:ea typeface="ＭＳ Ｐゴシック" charset="-128"/>
                <a:cs typeface="+mn-cs"/>
              </a:rPr>
              <a:t>The content is surrounded by </a:t>
            </a:r>
            <a:r>
              <a:rPr kumimoji="0" lang="en-US" b="0" i="1" u="none" strike="noStrike" kern="1200" cap="none" spc="0" normalizeH="0" baseline="0" noProof="0" dirty="0" smtClean="0">
                <a:ln>
                  <a:noFill/>
                </a:ln>
                <a:solidFill>
                  <a:schemeClr val="accent2"/>
                </a:solidFill>
                <a:effectLst/>
                <a:uLnTx/>
                <a:uFillTx/>
                <a:latin typeface="+mn-lt"/>
                <a:ea typeface="ＭＳ Ｐゴシック" charset="-128"/>
                <a:cs typeface="+mn-cs"/>
              </a:rPr>
              <a:t>padding</a:t>
            </a:r>
            <a:r>
              <a:rPr kumimoji="0" lang="en-US" b="0" i="0" u="none" strike="noStrike" kern="1200" cap="none" spc="0" normalizeH="0" baseline="0" noProof="0" dirty="0" smtClean="0">
                <a:ln>
                  <a:noFill/>
                </a:ln>
                <a:solidFill>
                  <a:schemeClr val="accent2"/>
                </a:solidFill>
                <a:effectLst/>
                <a:uLnTx/>
                <a:uFillTx/>
                <a:latin typeface="+mn-lt"/>
                <a:ea typeface="ＭＳ Ｐゴシック" charset="-128"/>
                <a:cs typeface="+mn-cs"/>
              </a:rPr>
              <a:t>, a </a:t>
            </a:r>
            <a:r>
              <a:rPr kumimoji="0" lang="en-US" b="0" i="1" u="none" strike="noStrike" kern="1200" cap="none" spc="0" normalizeH="0" baseline="0" noProof="0" dirty="0" smtClean="0">
                <a:ln>
                  <a:noFill/>
                </a:ln>
                <a:solidFill>
                  <a:schemeClr val="accent2"/>
                </a:solidFill>
                <a:effectLst/>
                <a:uLnTx/>
                <a:uFillTx/>
                <a:latin typeface="+mn-lt"/>
                <a:ea typeface="ＭＳ Ｐゴシック" charset="-128"/>
                <a:cs typeface="+mn-cs"/>
              </a:rPr>
              <a:t>margin</a:t>
            </a:r>
            <a:r>
              <a:rPr kumimoji="0" lang="en-US" b="0" i="0" u="none" strike="noStrike" kern="1200" cap="none" spc="0" normalizeH="0" baseline="0" noProof="0" dirty="0" smtClean="0">
                <a:ln>
                  <a:noFill/>
                </a:ln>
                <a:solidFill>
                  <a:schemeClr val="accent2"/>
                </a:solidFill>
                <a:effectLst/>
                <a:uLnTx/>
                <a:uFillTx/>
                <a:latin typeface="+mn-lt"/>
                <a:ea typeface="ＭＳ Ｐゴシック" charset="-128"/>
                <a:cs typeface="+mn-cs"/>
              </a:rPr>
              <a:t> and a </a:t>
            </a:r>
            <a:r>
              <a:rPr kumimoji="0" lang="en-US" b="0" i="1" u="none" strike="noStrike" kern="1200" cap="none" spc="0" normalizeH="0" baseline="0" noProof="0" dirty="0" smtClean="0">
                <a:ln>
                  <a:noFill/>
                </a:ln>
                <a:solidFill>
                  <a:schemeClr val="accent2"/>
                </a:solidFill>
                <a:effectLst/>
                <a:uLnTx/>
                <a:uFillTx/>
                <a:latin typeface="+mn-lt"/>
                <a:ea typeface="ＭＳ Ｐゴシック" charset="-128"/>
                <a:cs typeface="+mn-cs"/>
              </a:rPr>
              <a:t>border</a:t>
            </a:r>
            <a:endParaRPr kumimoji="0" lang="en-US" b="0" i="0" u="none" strike="noStrike" kern="1200" cap="none" spc="0" normalizeH="0" baseline="0" noProof="0" dirty="0" smtClean="0">
              <a:ln>
                <a:noFill/>
              </a:ln>
              <a:solidFill>
                <a:schemeClr val="accent2"/>
              </a:solidFill>
              <a:effectLst/>
              <a:uLnTx/>
              <a:uFillTx/>
              <a:latin typeface="+mn-lt"/>
              <a:ea typeface="ＭＳ Ｐゴシック" charset="-128"/>
              <a:cs typeface="+mn-cs"/>
            </a:endParaRPr>
          </a:p>
          <a:p>
            <a:pPr marL="657225" marR="0" lvl="1" indent="-246063" algn="l" defTabSz="914400" rtl="0" eaLnBrk="1" fontAlgn="base" latinLnBrk="0" hangingPunct="1">
              <a:lnSpc>
                <a:spcPct val="90000"/>
              </a:lnSpc>
              <a:spcBef>
                <a:spcPts val="300"/>
              </a:spcBef>
              <a:spcAft>
                <a:spcPct val="0"/>
              </a:spcAft>
              <a:buClr>
                <a:schemeClr val="accent2"/>
              </a:buClr>
              <a:buSzTx/>
              <a:buFont typeface="Georgia" charset="0"/>
              <a:buChar char="▫"/>
              <a:tabLst/>
              <a:defRPr/>
            </a:pPr>
            <a:r>
              <a:rPr kumimoji="0" lang="en-US" b="0" i="0" u="none" strike="noStrike" kern="1200" cap="none" spc="0" normalizeH="0" baseline="0" noProof="0" dirty="0" smtClean="0">
                <a:ln>
                  <a:noFill/>
                </a:ln>
                <a:solidFill>
                  <a:schemeClr val="accent2"/>
                </a:solidFill>
                <a:effectLst/>
                <a:uLnTx/>
                <a:uFillTx/>
                <a:latin typeface="Lucida Console"/>
                <a:ea typeface="ＭＳ Ｐゴシック" charset="-128"/>
                <a:cs typeface="Lucida Console"/>
              </a:rPr>
              <a:t>Padding</a:t>
            </a:r>
            <a:endParaRPr kumimoji="0" lang="en-US" b="0" i="0" u="none" strike="noStrike" kern="1200" cap="none" spc="0" normalizeH="0" baseline="0" noProof="0" dirty="0" smtClean="0">
              <a:ln>
                <a:noFill/>
              </a:ln>
              <a:solidFill>
                <a:schemeClr val="accent2"/>
              </a:solidFill>
              <a:effectLst/>
              <a:uLnTx/>
              <a:uFillTx/>
              <a:latin typeface="+mn-lt"/>
              <a:ea typeface="ＭＳ Ｐゴシック" charset="-128"/>
              <a:cs typeface="+mn-cs"/>
            </a:endParaRPr>
          </a:p>
          <a:p>
            <a:pPr marL="922338" marR="0" lvl="2" indent="-219075" algn="l" defTabSz="914400" rtl="0" eaLnBrk="1" fontAlgn="base" latinLnBrk="0" hangingPunct="1">
              <a:lnSpc>
                <a:spcPct val="90000"/>
              </a:lnSpc>
              <a:spcBef>
                <a:spcPts val="300"/>
              </a:spcBef>
              <a:spcAft>
                <a:spcPct val="0"/>
              </a:spcAft>
              <a:buClr>
                <a:schemeClr val="accent1"/>
              </a:buClr>
              <a:buSzTx/>
              <a:buFont typeface="Wingdings" pitchFamily="-112" charset="2"/>
              <a:buChar char="§"/>
              <a:tabLst/>
              <a:defRPr/>
            </a:pPr>
            <a:r>
              <a:rPr kumimoji="0" lang="en-US" sz="2000" b="0" i="0" u="none" strike="noStrike" kern="1200" cap="none" spc="0" normalizeH="0" baseline="0" noProof="0" dirty="0" smtClean="0">
                <a:ln>
                  <a:noFill/>
                </a:ln>
                <a:solidFill>
                  <a:schemeClr val="accent1"/>
                </a:solidFill>
                <a:effectLst/>
                <a:uLnTx/>
                <a:uFillTx/>
                <a:latin typeface="+mn-lt"/>
                <a:ea typeface="ＭＳ Ｐゴシック" charset="-128"/>
                <a:cs typeface="+mn-cs"/>
              </a:rPr>
              <a:t>Distance</a:t>
            </a:r>
            <a:r>
              <a:rPr kumimoji="0" lang="en-US" sz="2000" b="0" i="0" u="none" strike="noStrike" kern="1200" cap="none" spc="0" normalizeH="0" noProof="0" dirty="0" smtClean="0">
                <a:ln>
                  <a:noFill/>
                </a:ln>
                <a:solidFill>
                  <a:schemeClr val="accent1"/>
                </a:solidFill>
                <a:effectLst/>
                <a:uLnTx/>
                <a:uFillTx/>
                <a:latin typeface="+mn-lt"/>
                <a:ea typeface="ＭＳ Ｐゴシック" charset="-128"/>
                <a:cs typeface="+mn-cs"/>
              </a:rPr>
              <a:t> </a:t>
            </a:r>
            <a:r>
              <a:rPr kumimoji="0" lang="en-US" sz="2000" b="0" i="0" u="none" strike="noStrike" kern="1200" cap="none" spc="0" normalizeH="0" baseline="0" noProof="0" dirty="0" smtClean="0">
                <a:ln>
                  <a:noFill/>
                </a:ln>
                <a:solidFill>
                  <a:schemeClr val="accent1"/>
                </a:solidFill>
                <a:effectLst/>
                <a:uLnTx/>
                <a:uFillTx/>
                <a:latin typeface="+mn-lt"/>
                <a:ea typeface="ＭＳ Ｐゴシック" charset="-128"/>
                <a:cs typeface="+mn-cs"/>
              </a:rPr>
              <a:t>between the content inside an element and the edge of the element</a:t>
            </a:r>
          </a:p>
          <a:p>
            <a:pPr marL="657225" marR="0" lvl="1" indent="-246063" algn="l" defTabSz="914400" rtl="0" eaLnBrk="1" fontAlgn="base" latinLnBrk="0" hangingPunct="1">
              <a:lnSpc>
                <a:spcPct val="90000"/>
              </a:lnSpc>
              <a:spcBef>
                <a:spcPts val="300"/>
              </a:spcBef>
              <a:spcAft>
                <a:spcPct val="0"/>
              </a:spcAft>
              <a:buClr>
                <a:schemeClr val="accent2"/>
              </a:buClr>
              <a:buSzTx/>
              <a:buFont typeface="Georgia" charset="0"/>
              <a:buChar char="▫"/>
              <a:tabLst/>
              <a:defRPr/>
            </a:pPr>
            <a:r>
              <a:rPr kumimoji="0" lang="en-US" b="0" i="0" u="none" strike="noStrike" kern="1200" cap="none" spc="0" normalizeH="0" baseline="0" noProof="0" dirty="0" smtClean="0">
                <a:ln>
                  <a:noFill/>
                </a:ln>
                <a:solidFill>
                  <a:schemeClr val="accent2"/>
                </a:solidFill>
                <a:effectLst/>
                <a:uLnTx/>
                <a:uFillTx/>
                <a:latin typeface="Lucida Console"/>
                <a:ea typeface="ＭＳ Ｐゴシック" charset="-128"/>
                <a:cs typeface="Lucida Console"/>
              </a:rPr>
              <a:t>Margin</a:t>
            </a:r>
            <a:endParaRPr kumimoji="0" lang="en-US" b="0" i="0" u="none" strike="noStrike" kern="1200" cap="none" spc="0" normalizeH="0" baseline="0" noProof="0" dirty="0" smtClean="0">
              <a:ln>
                <a:noFill/>
              </a:ln>
              <a:solidFill>
                <a:schemeClr val="accent2"/>
              </a:solidFill>
              <a:effectLst/>
              <a:uLnTx/>
              <a:uFillTx/>
              <a:latin typeface="+mn-lt"/>
              <a:ea typeface="ＭＳ Ｐゴシック" charset="-128"/>
              <a:cs typeface="+mn-cs"/>
            </a:endParaRPr>
          </a:p>
          <a:p>
            <a:pPr marL="922338" marR="0" lvl="2" indent="-219075" algn="l" defTabSz="914400" rtl="0" eaLnBrk="1" fontAlgn="base" latinLnBrk="0" hangingPunct="1">
              <a:lnSpc>
                <a:spcPct val="90000"/>
              </a:lnSpc>
              <a:spcBef>
                <a:spcPts val="300"/>
              </a:spcBef>
              <a:spcAft>
                <a:spcPct val="0"/>
              </a:spcAft>
              <a:buClr>
                <a:schemeClr val="accent1"/>
              </a:buClr>
              <a:buSzTx/>
              <a:buFont typeface="Wingdings" pitchFamily="-112" charset="2"/>
              <a:buChar char="§"/>
              <a:tabLst/>
              <a:defRPr/>
            </a:pPr>
            <a:r>
              <a:rPr kumimoji="0" lang="en-US" sz="2000" b="0" i="0" u="none" strike="noStrike" kern="1200" cap="none" spc="0" normalizeH="0" baseline="0" noProof="0" dirty="0" smtClean="0">
                <a:ln>
                  <a:noFill/>
                </a:ln>
                <a:solidFill>
                  <a:schemeClr val="accent1"/>
                </a:solidFill>
                <a:effectLst/>
                <a:uLnTx/>
                <a:uFillTx/>
                <a:latin typeface="+mn-lt"/>
                <a:ea typeface="ＭＳ Ｐゴシック" charset="-128"/>
                <a:cs typeface="+mn-cs"/>
              </a:rPr>
              <a:t>Distance between the element’s edge and any outside text</a:t>
            </a:r>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239005846"/>
      </p:ext>
    </p:extLst>
  </p:cSld>
  <p:clrMapOvr>
    <a:masterClrMapping/>
  </p:clrMapOvr>
  <mc:AlternateContent xmlns:mc="http://schemas.openxmlformats.org/markup-compatibility/2006">
    <mc:Choice xmlns:p14="http://schemas.microsoft.com/office/powerpoint/2010/main" Requires="p14">
      <p:transition spd="slow" p14:dur="2000" advTm="66134"/>
    </mc:Choice>
    <mc:Fallback>
      <p:transition spd="slow" advTm="66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7"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900" decel="100000" fill="hold"/>
                                        <p:tgtEl>
                                          <p:spTgt spid="6"/>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left)">
                                      <p:cBhvr>
                                        <p:cTn id="32" dur="500"/>
                                        <p:tgtEl>
                                          <p:spTgt spid="8">
                                            <p:txEl>
                                              <p:pRg st="4" end="4"/>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animEffect transition="in" filter="wipe(left)">
                                      <p:cBhvr>
                                        <p:cTn id="35"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2"/>
                </p:tgtEl>
              </p:cMediaNode>
            </p:audio>
          </p:childTnLst>
        </p:cTn>
      </p:par>
    </p:tnLst>
    <p:bldLst>
      <p:bldP spid="8"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3"/>
          <p:cNvSpPr>
            <a:spLocks noGrp="1" noChangeArrowheads="1"/>
          </p:cNvSpPr>
          <p:nvPr>
            <p:ph idx="1"/>
          </p:nvPr>
        </p:nvSpPr>
        <p:spPr>
          <a:xfrm>
            <a:off x="189091" y="1377251"/>
            <a:ext cx="8229600" cy="5111922"/>
          </a:xfrm>
        </p:spPr>
        <p:txBody>
          <a:bodyPr>
            <a:noAutofit/>
          </a:bodyPr>
          <a:lstStyle/>
          <a:p>
            <a:pPr eaLnBrk="1" hangingPunct="1">
              <a:lnSpc>
                <a:spcPct val="90000"/>
              </a:lnSpc>
            </a:pPr>
            <a:r>
              <a:rPr lang="en-US" sz="2200" dirty="0" smtClean="0">
                <a:latin typeface="Lucida Console"/>
                <a:cs typeface="Lucida Console"/>
              </a:rPr>
              <a:t>Padding</a:t>
            </a:r>
            <a:r>
              <a:rPr lang="en-US" sz="2200" dirty="0" smtClean="0"/>
              <a:t> properties</a:t>
            </a:r>
          </a:p>
          <a:p>
            <a:pPr lvl="1" eaLnBrk="1" hangingPunct="1">
              <a:lnSpc>
                <a:spcPct val="90000"/>
              </a:lnSpc>
              <a:buFont typeface="Wingdings" pitchFamily="-112" charset="2"/>
              <a:buChar char="§"/>
            </a:pPr>
            <a:r>
              <a:rPr lang="en-US" sz="2000" dirty="0" smtClean="0">
                <a:latin typeface="Lucida Console" pitchFamily="-112" charset="0"/>
              </a:rPr>
              <a:t>padding</a:t>
            </a:r>
            <a:r>
              <a:rPr lang="en-US" sz="2000" dirty="0">
                <a:latin typeface="Lucida Console" pitchFamily="-112" charset="0"/>
              </a:rPr>
              <a:t>-top</a:t>
            </a:r>
            <a:r>
              <a:rPr lang="en-US" sz="2000" dirty="0"/>
              <a:t>, </a:t>
            </a:r>
            <a:r>
              <a:rPr lang="en-US" sz="2000" dirty="0">
                <a:latin typeface="Lucida Console" pitchFamily="-112" charset="0"/>
              </a:rPr>
              <a:t>padding-right</a:t>
            </a:r>
            <a:r>
              <a:rPr lang="en-US" sz="2000" dirty="0"/>
              <a:t>, </a:t>
            </a:r>
            <a:r>
              <a:rPr lang="en-US" sz="2000" dirty="0">
                <a:latin typeface="Lucida Console" pitchFamily="-112" charset="0"/>
              </a:rPr>
              <a:t>padding-left</a:t>
            </a:r>
            <a:r>
              <a:rPr lang="en-US" sz="2000" dirty="0"/>
              <a:t> and </a:t>
            </a:r>
            <a:r>
              <a:rPr lang="en-US" sz="2000" dirty="0">
                <a:latin typeface="Lucida Console" pitchFamily="-112" charset="0"/>
              </a:rPr>
              <a:t>padding-bottom</a:t>
            </a:r>
            <a:endParaRPr lang="en-US" sz="2000" dirty="0" smtClean="0"/>
          </a:p>
          <a:p>
            <a:pPr eaLnBrk="1" hangingPunct="1">
              <a:lnSpc>
                <a:spcPct val="90000"/>
              </a:lnSpc>
            </a:pPr>
            <a:endParaRPr lang="en-US" sz="2200" dirty="0" smtClean="0">
              <a:latin typeface="Lucida Console"/>
              <a:cs typeface="Lucida Console"/>
            </a:endParaRPr>
          </a:p>
          <a:p>
            <a:pPr eaLnBrk="1" hangingPunct="1">
              <a:lnSpc>
                <a:spcPct val="90000"/>
              </a:lnSpc>
            </a:pPr>
            <a:r>
              <a:rPr lang="en-US" sz="2200" dirty="0" smtClean="0">
                <a:latin typeface="Lucida Console"/>
                <a:cs typeface="Lucida Console"/>
              </a:rPr>
              <a:t>Margin</a:t>
            </a:r>
            <a:r>
              <a:rPr lang="en-US" sz="2200" dirty="0" smtClean="0"/>
              <a:t> properties</a:t>
            </a:r>
          </a:p>
          <a:p>
            <a:pPr lvl="1" eaLnBrk="1" hangingPunct="1">
              <a:lnSpc>
                <a:spcPct val="90000"/>
              </a:lnSpc>
              <a:buFont typeface="Wingdings" pitchFamily="-112" charset="2"/>
              <a:buChar char="§"/>
            </a:pPr>
            <a:r>
              <a:rPr lang="en-US" sz="2000" dirty="0" smtClean="0"/>
              <a:t>Can set </a:t>
            </a:r>
            <a:r>
              <a:rPr lang="en-US" sz="2000" dirty="0" smtClean="0">
                <a:latin typeface="Lucida Console" pitchFamily="-112" charset="0"/>
              </a:rPr>
              <a:t>margin-top</a:t>
            </a:r>
            <a:r>
              <a:rPr lang="en-US" sz="2000" dirty="0" smtClean="0"/>
              <a:t>, </a:t>
            </a:r>
            <a:r>
              <a:rPr lang="en-US" sz="2000" dirty="0" smtClean="0">
                <a:latin typeface="Lucida Console" pitchFamily="-112" charset="0"/>
              </a:rPr>
              <a:t>margin-right</a:t>
            </a:r>
            <a:r>
              <a:rPr lang="en-US" sz="2000" dirty="0" smtClean="0"/>
              <a:t>, </a:t>
            </a:r>
            <a:r>
              <a:rPr lang="en-US" sz="2000" dirty="0" smtClean="0">
                <a:latin typeface="Lucida Console" pitchFamily="-112" charset="0"/>
              </a:rPr>
              <a:t>margin-left</a:t>
            </a:r>
            <a:r>
              <a:rPr lang="en-US" sz="2000" dirty="0" smtClean="0"/>
              <a:t> and </a:t>
            </a:r>
            <a:r>
              <a:rPr lang="en-US" sz="2000" dirty="0" smtClean="0">
                <a:latin typeface="Lucida Console" pitchFamily="-112" charset="0"/>
              </a:rPr>
              <a:t>margin-bottom</a:t>
            </a:r>
          </a:p>
          <a:p>
            <a:pPr eaLnBrk="1" hangingPunct="1">
              <a:lnSpc>
                <a:spcPct val="90000"/>
              </a:lnSpc>
            </a:pPr>
            <a:endParaRPr lang="en-US" sz="2200" dirty="0" smtClean="0">
              <a:latin typeface="Lucida Console"/>
              <a:cs typeface="Lucida Console"/>
            </a:endParaRPr>
          </a:p>
          <a:p>
            <a:pPr eaLnBrk="1" hangingPunct="1">
              <a:lnSpc>
                <a:spcPct val="90000"/>
              </a:lnSpc>
            </a:pPr>
            <a:r>
              <a:rPr lang="en-US" sz="2200" dirty="0" smtClean="0">
                <a:latin typeface="Lucida Console"/>
                <a:cs typeface="Lucida Console"/>
              </a:rPr>
              <a:t>Border</a:t>
            </a:r>
            <a:r>
              <a:rPr lang="en-US" sz="2200" dirty="0" smtClean="0"/>
              <a:t> properties</a:t>
            </a:r>
            <a:endParaRPr lang="en-US" sz="2200" dirty="0" smtClean="0">
              <a:latin typeface="Lucida Console"/>
              <a:cs typeface="Lucida Console"/>
            </a:endParaRPr>
          </a:p>
          <a:p>
            <a:pPr marL="630238" lvl="2" indent="-255588" eaLnBrk="1" hangingPunct="1">
              <a:buFont typeface="Wingdings" pitchFamily="-112" charset="2"/>
              <a:buChar char="§"/>
            </a:pPr>
            <a:r>
              <a:rPr lang="en-US" sz="1800" dirty="0" smtClean="0">
                <a:solidFill>
                  <a:schemeClr val="accent2">
                    <a:lumMod val="75000"/>
                  </a:schemeClr>
                </a:solidFill>
                <a:latin typeface="Lucida Console" pitchFamily="-112" charset="0"/>
              </a:rPr>
              <a:t>border-width</a:t>
            </a:r>
          </a:p>
          <a:p>
            <a:pPr lvl="3" eaLnBrk="1" hangingPunct="1"/>
            <a:r>
              <a:rPr lang="en-US" sz="1800" dirty="0" smtClean="0">
                <a:solidFill>
                  <a:schemeClr val="accent2">
                    <a:lumMod val="75000"/>
                  </a:schemeClr>
                </a:solidFill>
                <a:latin typeface="Lucida Console" pitchFamily="-112" charset="0"/>
              </a:rPr>
              <a:t>thin</a:t>
            </a:r>
            <a:r>
              <a:rPr lang="en-US" sz="1800" dirty="0" smtClean="0">
                <a:solidFill>
                  <a:schemeClr val="accent2">
                    <a:lumMod val="75000"/>
                  </a:schemeClr>
                </a:solidFill>
              </a:rPr>
              <a:t>, </a:t>
            </a:r>
            <a:r>
              <a:rPr lang="en-US" sz="1800" dirty="0" smtClean="0">
                <a:solidFill>
                  <a:schemeClr val="accent2">
                    <a:lumMod val="75000"/>
                  </a:schemeClr>
                </a:solidFill>
                <a:latin typeface="Lucida Console" pitchFamily="-112" charset="0"/>
              </a:rPr>
              <a:t>medium</a:t>
            </a:r>
            <a:r>
              <a:rPr lang="en-US" sz="1800" dirty="0" smtClean="0">
                <a:solidFill>
                  <a:schemeClr val="accent2">
                    <a:lumMod val="75000"/>
                  </a:schemeClr>
                </a:solidFill>
              </a:rPr>
              <a:t> or </a:t>
            </a:r>
            <a:r>
              <a:rPr lang="en-US" sz="1800" dirty="0" smtClean="0">
                <a:solidFill>
                  <a:schemeClr val="accent2">
                    <a:lumMod val="75000"/>
                  </a:schemeClr>
                </a:solidFill>
                <a:latin typeface="Lucida Console" pitchFamily="-112" charset="0"/>
              </a:rPr>
              <a:t>thick, </a:t>
            </a:r>
            <a:r>
              <a:rPr lang="en-US" sz="1800" dirty="0" smtClean="0">
                <a:solidFill>
                  <a:schemeClr val="accent2">
                    <a:lumMod val="75000"/>
                  </a:schemeClr>
                </a:solidFill>
              </a:rPr>
              <a:t>or any CSS length</a:t>
            </a:r>
            <a:endParaRPr lang="en-US" sz="1800" dirty="0" smtClean="0">
              <a:solidFill>
                <a:schemeClr val="accent2">
                  <a:lumMod val="75000"/>
                </a:schemeClr>
              </a:solidFill>
              <a:latin typeface="Lucida Console" pitchFamily="-112" charset="0"/>
            </a:endParaRPr>
          </a:p>
          <a:p>
            <a:pPr marL="630238" lvl="2" indent="-255588" eaLnBrk="1" hangingPunct="1">
              <a:buFont typeface="Wingdings" pitchFamily="-112" charset="2"/>
              <a:buChar char="§"/>
            </a:pPr>
            <a:r>
              <a:rPr lang="en-US" sz="1800" dirty="0" smtClean="0">
                <a:solidFill>
                  <a:schemeClr val="accent2">
                    <a:lumMod val="75000"/>
                  </a:schemeClr>
                </a:solidFill>
                <a:latin typeface="Lucida Console" pitchFamily="-112" charset="0"/>
              </a:rPr>
              <a:t>border-color</a:t>
            </a:r>
          </a:p>
          <a:p>
            <a:pPr lvl="3" eaLnBrk="1" hangingPunct="1"/>
            <a:r>
              <a:rPr lang="en-US" sz="1800" dirty="0" smtClean="0">
                <a:solidFill>
                  <a:schemeClr val="accent2">
                    <a:lumMod val="75000"/>
                  </a:schemeClr>
                </a:solidFill>
              </a:rPr>
              <a:t>Color used for the border</a:t>
            </a:r>
          </a:p>
          <a:p>
            <a:pPr marL="630238" lvl="2" indent="-255588" eaLnBrk="1" hangingPunct="1">
              <a:buFont typeface="Wingdings" pitchFamily="-112" charset="2"/>
              <a:buChar char="§"/>
            </a:pPr>
            <a:r>
              <a:rPr lang="en-US" sz="1800" dirty="0" smtClean="0">
                <a:solidFill>
                  <a:schemeClr val="accent2">
                    <a:lumMod val="75000"/>
                  </a:schemeClr>
                </a:solidFill>
                <a:latin typeface="Lucida Console" pitchFamily="-112" charset="0"/>
              </a:rPr>
              <a:t>border-style</a:t>
            </a:r>
          </a:p>
          <a:p>
            <a:pPr lvl="3" eaLnBrk="1" hangingPunct="1"/>
            <a:r>
              <a:rPr lang="en-US" sz="1800" dirty="0" smtClean="0">
                <a:solidFill>
                  <a:schemeClr val="accent2">
                    <a:lumMod val="75000"/>
                  </a:schemeClr>
                </a:solidFill>
              </a:rPr>
              <a:t>Options:</a:t>
            </a:r>
            <a:r>
              <a:rPr lang="en-US" sz="1800" dirty="0" smtClean="0">
                <a:solidFill>
                  <a:schemeClr val="accent2">
                    <a:lumMod val="75000"/>
                  </a:schemeClr>
                </a:solidFill>
                <a:latin typeface="Lucida Console" pitchFamily="-112" charset="0"/>
              </a:rPr>
              <a:t> none</a:t>
            </a:r>
            <a:r>
              <a:rPr lang="en-US" sz="1800" dirty="0" smtClean="0">
                <a:solidFill>
                  <a:schemeClr val="accent2">
                    <a:lumMod val="75000"/>
                  </a:schemeClr>
                </a:solidFill>
              </a:rPr>
              <a:t>,</a:t>
            </a:r>
            <a:r>
              <a:rPr lang="en-US" sz="1800" dirty="0" smtClean="0">
                <a:solidFill>
                  <a:schemeClr val="accent2">
                    <a:lumMod val="75000"/>
                  </a:schemeClr>
                </a:solidFill>
                <a:latin typeface="Lucida Console" pitchFamily="-112" charset="0"/>
              </a:rPr>
              <a:t> hidden</a:t>
            </a:r>
            <a:r>
              <a:rPr lang="en-US" sz="1800" dirty="0" smtClean="0">
                <a:solidFill>
                  <a:schemeClr val="accent2">
                    <a:lumMod val="75000"/>
                  </a:schemeClr>
                </a:solidFill>
              </a:rPr>
              <a:t>,</a:t>
            </a:r>
            <a:r>
              <a:rPr lang="en-US" sz="1800" dirty="0" smtClean="0">
                <a:solidFill>
                  <a:schemeClr val="accent2">
                    <a:lumMod val="75000"/>
                  </a:schemeClr>
                </a:solidFill>
                <a:latin typeface="Lucida Console" pitchFamily="-112" charset="0"/>
              </a:rPr>
              <a:t> dotted</a:t>
            </a:r>
            <a:r>
              <a:rPr lang="en-US" sz="1800" dirty="0" smtClean="0">
                <a:solidFill>
                  <a:schemeClr val="accent2">
                    <a:lumMod val="75000"/>
                  </a:schemeClr>
                </a:solidFill>
              </a:rPr>
              <a:t>,</a:t>
            </a:r>
            <a:r>
              <a:rPr lang="en-US" sz="1800" dirty="0" smtClean="0">
                <a:solidFill>
                  <a:schemeClr val="accent2">
                    <a:lumMod val="75000"/>
                  </a:schemeClr>
                </a:solidFill>
                <a:latin typeface="Lucida Console" pitchFamily="-112" charset="0"/>
              </a:rPr>
              <a:t> dashed</a:t>
            </a:r>
            <a:r>
              <a:rPr lang="en-US" sz="1800" dirty="0" smtClean="0">
                <a:solidFill>
                  <a:schemeClr val="accent2">
                    <a:lumMod val="75000"/>
                  </a:schemeClr>
                </a:solidFill>
              </a:rPr>
              <a:t>,</a:t>
            </a:r>
            <a:r>
              <a:rPr lang="en-US" sz="1800" dirty="0" smtClean="0">
                <a:solidFill>
                  <a:schemeClr val="accent2">
                    <a:lumMod val="75000"/>
                  </a:schemeClr>
                </a:solidFill>
                <a:latin typeface="Lucida Console" pitchFamily="-112" charset="0"/>
              </a:rPr>
              <a:t> solid</a:t>
            </a:r>
            <a:r>
              <a:rPr lang="en-US" sz="1800" dirty="0" smtClean="0">
                <a:solidFill>
                  <a:schemeClr val="accent2">
                    <a:lumMod val="75000"/>
                  </a:schemeClr>
                </a:solidFill>
              </a:rPr>
              <a:t>,</a:t>
            </a:r>
            <a:r>
              <a:rPr lang="en-US" sz="1800" dirty="0" smtClean="0">
                <a:solidFill>
                  <a:schemeClr val="accent2">
                    <a:lumMod val="75000"/>
                  </a:schemeClr>
                </a:solidFill>
                <a:latin typeface="Lucida Console" pitchFamily="-112" charset="0"/>
              </a:rPr>
              <a:t> double</a:t>
            </a:r>
            <a:r>
              <a:rPr lang="en-US" sz="1800" dirty="0" smtClean="0">
                <a:solidFill>
                  <a:schemeClr val="accent2">
                    <a:lumMod val="75000"/>
                  </a:schemeClr>
                </a:solidFill>
              </a:rPr>
              <a:t>,</a:t>
            </a:r>
            <a:r>
              <a:rPr lang="en-US" sz="1800" dirty="0" smtClean="0">
                <a:solidFill>
                  <a:schemeClr val="accent2">
                    <a:lumMod val="75000"/>
                  </a:schemeClr>
                </a:solidFill>
                <a:latin typeface="Lucida Console" pitchFamily="-112" charset="0"/>
              </a:rPr>
              <a:t> groove</a:t>
            </a:r>
            <a:r>
              <a:rPr lang="en-US" sz="1800" dirty="0" smtClean="0">
                <a:solidFill>
                  <a:schemeClr val="accent2">
                    <a:lumMod val="75000"/>
                  </a:schemeClr>
                </a:solidFill>
              </a:rPr>
              <a:t>,</a:t>
            </a:r>
            <a:r>
              <a:rPr lang="en-US" sz="1800" dirty="0" smtClean="0">
                <a:solidFill>
                  <a:schemeClr val="accent2">
                    <a:lumMod val="75000"/>
                  </a:schemeClr>
                </a:solidFill>
                <a:latin typeface="Lucida Console" pitchFamily="-112" charset="0"/>
              </a:rPr>
              <a:t> ridge</a:t>
            </a:r>
            <a:r>
              <a:rPr lang="en-US" sz="1800" dirty="0" smtClean="0">
                <a:solidFill>
                  <a:schemeClr val="accent2">
                    <a:lumMod val="75000"/>
                  </a:schemeClr>
                </a:solidFill>
              </a:rPr>
              <a:t>,</a:t>
            </a:r>
            <a:r>
              <a:rPr lang="en-US" sz="1800" dirty="0" smtClean="0">
                <a:solidFill>
                  <a:schemeClr val="accent2">
                    <a:lumMod val="75000"/>
                  </a:schemeClr>
                </a:solidFill>
                <a:latin typeface="Lucida Console" pitchFamily="-112" charset="0"/>
              </a:rPr>
              <a:t> inset</a:t>
            </a:r>
            <a:r>
              <a:rPr lang="en-US" sz="1800" dirty="0" smtClean="0">
                <a:solidFill>
                  <a:schemeClr val="accent2">
                    <a:lumMod val="75000"/>
                  </a:schemeClr>
                </a:solidFill>
              </a:rPr>
              <a:t> and </a:t>
            </a:r>
            <a:r>
              <a:rPr lang="en-US" sz="1800" dirty="0" smtClean="0">
                <a:solidFill>
                  <a:schemeClr val="accent2">
                    <a:lumMod val="75000"/>
                  </a:schemeClr>
                </a:solidFill>
                <a:latin typeface="Lucida Console" pitchFamily="-112" charset="0"/>
              </a:rPr>
              <a:t>outset</a:t>
            </a:r>
          </a:p>
        </p:txBody>
      </p:sp>
      <p:sp>
        <p:nvSpPr>
          <p:cNvPr id="80899" name="Rectangle 2"/>
          <p:cNvSpPr>
            <a:spLocks noGrp="1" noChangeArrowheads="1"/>
          </p:cNvSpPr>
          <p:nvPr>
            <p:ph type="title"/>
          </p:nvPr>
        </p:nvSpPr>
        <p:spPr>
          <a:xfrm>
            <a:off x="273757" y="423339"/>
            <a:ext cx="8229600" cy="1066800"/>
          </a:xfrm>
        </p:spPr>
        <p:txBody>
          <a:bodyPr>
            <a:scene3d>
              <a:camera prst="orthographicFront"/>
              <a:lightRig rig="soft" dir="t"/>
            </a:scene3d>
            <a:sp3d prstMaterial="softEdge">
              <a:bevelT w="25400" h="25400"/>
            </a:sp3d>
          </a:bodyPr>
          <a:lstStyle/>
          <a:p>
            <a:pPr eaLnBrk="1" fontAlgn="auto" hangingPunct="1">
              <a:spcAft>
                <a:spcPts val="0"/>
              </a:spcAft>
              <a:defRPr/>
            </a:pPr>
            <a:r>
              <a:rPr lang="en-US" dirty="0" smtClean="0">
                <a:solidFill>
                  <a:srgbClr val="FF0000"/>
                </a:solidFill>
              </a:rPr>
              <a:t>Block-Level </a:t>
            </a:r>
            <a:r>
              <a:rPr lang="en-US" dirty="0" smtClean="0"/>
              <a:t>Virtual Box Properties</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26</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969812410"/>
      </p:ext>
    </p:extLst>
  </p:cSld>
  <p:clrMapOvr>
    <a:masterClrMapping/>
  </p:clrMapOvr>
  <mc:AlternateContent xmlns:mc="http://schemas.openxmlformats.org/markup-compatibility/2006">
    <mc:Choice xmlns:p14="http://schemas.microsoft.com/office/powerpoint/2010/main" Requires="p14">
      <p:transition spd="slow" p14:dur="2000" advTm="52212"/>
    </mc:Choice>
    <mc:Fallback>
      <p:transition spd="slow" advTm="52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90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90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90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90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90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90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900">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900">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900">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900">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90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8090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5174"/>
            <a:ext cx="8229600" cy="1066800"/>
          </a:xfrm>
        </p:spPr>
        <p:txBody>
          <a:bodyPr/>
          <a:lstStyle/>
          <a:p>
            <a:r>
              <a:rPr lang="en-US" dirty="0" smtClean="0"/>
              <a:t>Display: </a:t>
            </a:r>
            <a:r>
              <a:rPr lang="en-US" sz="3600" dirty="0" smtClean="0"/>
              <a:t>Inline vs Block vs Inline-Block</a:t>
            </a:r>
            <a:endParaRPr lang="en-US" dirty="0"/>
          </a:p>
        </p:txBody>
      </p:sp>
      <p:sp>
        <p:nvSpPr>
          <p:cNvPr id="3" name="Content Placeholder 2"/>
          <p:cNvSpPr>
            <a:spLocks noGrp="1"/>
          </p:cNvSpPr>
          <p:nvPr>
            <p:ph idx="1"/>
          </p:nvPr>
        </p:nvSpPr>
        <p:spPr>
          <a:xfrm>
            <a:off x="457200" y="1534662"/>
            <a:ext cx="8229600" cy="4324350"/>
          </a:xfrm>
        </p:spPr>
        <p:txBody>
          <a:bodyPr/>
          <a:lstStyle/>
          <a:p>
            <a:r>
              <a:rPr lang="en-US" dirty="0" smtClean="0"/>
              <a:t>Can force a block-level HTML element to display inline or vice versa using CSS…</a:t>
            </a:r>
          </a:p>
          <a:p>
            <a:pPr lvl="1"/>
            <a:r>
              <a:rPr lang="en-US" dirty="0" smtClean="0">
                <a:latin typeface="Courier New" charset="0"/>
                <a:ea typeface="Courier New" charset="0"/>
                <a:cs typeface="Courier New" charset="0"/>
              </a:rPr>
              <a:t>display: inline</a:t>
            </a:r>
          </a:p>
          <a:p>
            <a:pPr lvl="1"/>
            <a:r>
              <a:rPr lang="en-US" dirty="0" smtClean="0">
                <a:latin typeface="Courier New" charset="0"/>
                <a:ea typeface="Courier New" charset="0"/>
                <a:cs typeface="Courier New" charset="0"/>
              </a:rPr>
              <a:t>display: block</a:t>
            </a:r>
          </a:p>
          <a:p>
            <a:endParaRPr lang="en-US" b="1" dirty="0"/>
          </a:p>
          <a:p>
            <a:r>
              <a:rPr lang="en-US" b="1" dirty="0" smtClean="0"/>
              <a:t>Inline-block</a:t>
            </a:r>
          </a:p>
          <a:p>
            <a:pPr lvl="1"/>
            <a:r>
              <a:rPr lang="en-US" dirty="0">
                <a:latin typeface="Courier New" charset="0"/>
                <a:ea typeface="Courier New" charset="0"/>
                <a:cs typeface="Courier New" charset="0"/>
              </a:rPr>
              <a:t>display: </a:t>
            </a:r>
            <a:r>
              <a:rPr lang="en-US" dirty="0" smtClean="0">
                <a:latin typeface="Courier New" charset="0"/>
                <a:ea typeface="Courier New" charset="0"/>
                <a:cs typeface="Courier New" charset="0"/>
              </a:rPr>
              <a:t>inline-block</a:t>
            </a:r>
            <a:endParaRPr lang="en-US" dirty="0">
              <a:latin typeface="Courier New" charset="0"/>
              <a:ea typeface="Courier New" charset="0"/>
              <a:cs typeface="Courier New" charset="0"/>
            </a:endParaRPr>
          </a:p>
          <a:p>
            <a:pPr lvl="1"/>
            <a:r>
              <a:rPr lang="en-US" dirty="0" smtClean="0">
                <a:solidFill>
                  <a:srgbClr val="7030A0"/>
                </a:solidFill>
              </a:rPr>
              <a:t>Newer CSS </a:t>
            </a:r>
            <a:r>
              <a:rPr lang="en-US" dirty="0" smtClean="0"/>
              <a:t>construct</a:t>
            </a:r>
          </a:p>
          <a:p>
            <a:pPr lvl="1"/>
            <a:r>
              <a:rPr lang="en-US" dirty="0" smtClean="0"/>
              <a:t>Element behaves as a block element…</a:t>
            </a:r>
            <a:endParaRPr lang="en-US" i="1" dirty="0" smtClean="0"/>
          </a:p>
          <a:p>
            <a:pPr lvl="2"/>
            <a:r>
              <a:rPr lang="en-US" dirty="0" smtClean="0"/>
              <a:t>On the element itself, can set width/height, margins, padding, </a:t>
            </a:r>
            <a:r>
              <a:rPr lang="en-US" dirty="0" err="1" smtClean="0"/>
              <a:t>etc</a:t>
            </a:r>
            <a:endParaRPr lang="en-US" dirty="0" smtClean="0"/>
          </a:p>
          <a:p>
            <a:pPr lvl="1"/>
            <a:r>
              <a:rPr lang="en-US" dirty="0" smtClean="0"/>
              <a:t>…but placed </a:t>
            </a:r>
            <a:r>
              <a:rPr lang="en-US" i="1" dirty="0" smtClean="0"/>
              <a:t>inline</a:t>
            </a:r>
            <a:r>
              <a:rPr lang="en-US" dirty="0" smtClean="0"/>
              <a:t>, next to other elements</a:t>
            </a:r>
          </a:p>
        </p:txBody>
      </p:sp>
      <p:sp>
        <p:nvSpPr>
          <p:cNvPr id="4" name="Slide Number Placeholder 3"/>
          <p:cNvSpPr>
            <a:spLocks noGrp="1"/>
          </p:cNvSpPr>
          <p:nvPr>
            <p:ph type="sldNum" sz="quarter" idx="12"/>
          </p:nvPr>
        </p:nvSpPr>
        <p:spPr/>
        <p:txBody>
          <a:bodyPr/>
          <a:lstStyle/>
          <a:p>
            <a:fld id="{A5D975A7-5BC2-4DE8-A14D-FB8F688F8C0F}" type="slidenum">
              <a:rPr lang="en-US" smtClean="0"/>
              <a:pPr/>
              <a:t>27</a:t>
            </a:fld>
            <a:endParaRPr lang="en-US"/>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277607959"/>
      </p:ext>
    </p:extLst>
  </p:cSld>
  <p:clrMapOvr>
    <a:masterClrMapping/>
  </p:clrMapOvr>
  <mc:AlternateContent xmlns:mc="http://schemas.openxmlformats.org/markup-compatibility/2006">
    <mc:Choice xmlns:p14="http://schemas.microsoft.com/office/powerpoint/2010/main" Requires="p14">
      <p:transition spd="slow" p14:dur="2000" advTm="59708"/>
    </mc:Choice>
    <mc:Fallback>
      <p:transition spd="slow" advTm="59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57481" y="1588"/>
            <a:ext cx="762000" cy="366712"/>
          </a:xfrm>
        </p:spPr>
        <p:txBody>
          <a:bodyPr/>
          <a:lstStyle/>
          <a:p>
            <a:fld id="{A5D975A7-5BC2-4DE8-A14D-FB8F688F8C0F}" type="slidenum">
              <a:rPr lang="en-US" smtClean="0"/>
              <a:pPr/>
              <a:t>28</a:t>
            </a:fld>
            <a:endParaRPr lang="en-US" dirty="0"/>
          </a:p>
        </p:txBody>
      </p:sp>
      <p:pic>
        <p:nvPicPr>
          <p:cNvPr id="6" name="Picture 5"/>
          <p:cNvPicPr>
            <a:picLocks noChangeAspect="1"/>
          </p:cNvPicPr>
          <p:nvPr/>
        </p:nvPicPr>
        <p:blipFill>
          <a:blip r:embed="rId6"/>
          <a:stretch>
            <a:fillRect/>
          </a:stretch>
        </p:blipFill>
        <p:spPr>
          <a:xfrm>
            <a:off x="0" y="0"/>
            <a:ext cx="8724900" cy="6756400"/>
          </a:xfrm>
          <a:prstGeom prst="rect">
            <a:avLst/>
          </a:prstGeom>
        </p:spPr>
      </p:pic>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8" name="Picture 7"/>
          <p:cNvPicPr>
            <a:picLocks noChangeAspect="1"/>
          </p:cNvPicPr>
          <p:nvPr/>
        </p:nvPicPr>
        <p:blipFill>
          <a:blip r:embed="rId7"/>
          <a:stretch>
            <a:fillRect/>
          </a:stretch>
        </p:blipFill>
        <p:spPr>
          <a:xfrm>
            <a:off x="4474497" y="705555"/>
            <a:ext cx="4659625" cy="4933022"/>
          </a:xfrm>
          <a:prstGeom prst="rect">
            <a:avLst/>
          </a:prstGeom>
        </p:spPr>
      </p:pic>
      <p:sp>
        <p:nvSpPr>
          <p:cNvPr id="9" name="Rectangle 8"/>
          <p:cNvSpPr/>
          <p:nvPr/>
        </p:nvSpPr>
        <p:spPr>
          <a:xfrm>
            <a:off x="465667" y="5813777"/>
            <a:ext cx="6985000" cy="522111"/>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570115" y="1588"/>
            <a:ext cx="3626556" cy="646331"/>
          </a:xfrm>
          <a:prstGeom prst="rect">
            <a:avLst/>
          </a:prstGeom>
          <a:solidFill>
            <a:schemeClr val="accent2">
              <a:lumMod val="20000"/>
              <a:lumOff val="80000"/>
            </a:schemeClr>
          </a:solidFill>
          <a:ln w="25400">
            <a:solidFill>
              <a:schemeClr val="tx1"/>
            </a:solidFill>
          </a:ln>
        </p:spPr>
        <p:txBody>
          <a:bodyPr wrap="square" rtlCol="0">
            <a:spAutoFit/>
          </a:bodyPr>
          <a:lstStyle/>
          <a:p>
            <a:r>
              <a:rPr lang="en-US" sz="1800" dirty="0" smtClean="0"/>
              <a:t>Note: can apply several classes to same element, space separated</a:t>
            </a:r>
            <a:endParaRPr lang="en-US" sz="1800" dirty="0"/>
          </a:p>
        </p:txBody>
      </p:sp>
      <p:cxnSp>
        <p:nvCxnSpPr>
          <p:cNvPr id="12" name="Straight Arrow Connector 11"/>
          <p:cNvCxnSpPr>
            <a:stCxn id="10" idx="2"/>
          </p:cNvCxnSpPr>
          <p:nvPr/>
        </p:nvCxnSpPr>
        <p:spPr>
          <a:xfrm rot="5400000">
            <a:off x="2105491" y="2535875"/>
            <a:ext cx="5165859" cy="1389947"/>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005794841"/>
      </p:ext>
    </p:extLst>
  </p:cSld>
  <p:clrMapOvr>
    <a:masterClrMapping/>
  </p:clrMapOvr>
  <mc:AlternateContent xmlns:mc="http://schemas.openxmlformats.org/markup-compatibility/2006">
    <mc:Choice xmlns:p14="http://schemas.microsoft.com/office/powerpoint/2010/main" Requires="p14">
      <p:transition spd="slow" p14:dur="2000" advTm="210492"/>
    </mc:Choice>
    <mc:Fallback>
      <p:transition spd="slow" advTm="210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lide(fromTop)">
                                      <p:cBhvr>
                                        <p:cTn id="22" dur="500"/>
                                        <p:tgtEl>
                                          <p:spTgt spid="10"/>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3</a:t>
            </a:fld>
            <a:endParaRPr lang="en-US" dirty="0"/>
          </a:p>
        </p:txBody>
      </p:sp>
      <p:sp>
        <p:nvSpPr>
          <p:cNvPr id="5" name="Rectangle 7"/>
          <p:cNvSpPr>
            <a:spLocks noChangeArrowheads="1"/>
          </p:cNvSpPr>
          <p:nvPr/>
        </p:nvSpPr>
        <p:spPr bwMode="auto">
          <a:xfrm>
            <a:off x="1060"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sp>
        <p:nvSpPr>
          <p:cNvPr id="7" name="Rectangle 2"/>
          <p:cNvSpPr txBox="1">
            <a:spLocks noChangeArrowheads="1"/>
          </p:cNvSpPr>
          <p:nvPr/>
        </p:nvSpPr>
        <p:spPr bwMode="auto">
          <a:xfrm>
            <a:off x="457200" y="3683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ＭＳ Ｐゴシック" charset="-128"/>
                <a:cs typeface="ＭＳ Ｐゴシック" charset="-128"/>
              </a:rPr>
              <a:t>Inline Styles</a:t>
            </a:r>
          </a:p>
        </p:txBody>
      </p:sp>
      <p:pic>
        <p:nvPicPr>
          <p:cNvPr id="8" name="Picture 7"/>
          <p:cNvPicPr>
            <a:picLocks noChangeAspect="1"/>
          </p:cNvPicPr>
          <p:nvPr/>
        </p:nvPicPr>
        <p:blipFill>
          <a:blip r:embed="rId5"/>
          <a:stretch>
            <a:fillRect/>
          </a:stretch>
        </p:blipFill>
        <p:spPr>
          <a:xfrm>
            <a:off x="0" y="1435099"/>
            <a:ext cx="6660444" cy="5040713"/>
          </a:xfrm>
          <a:prstGeom prst="rect">
            <a:avLst/>
          </a:prstGeom>
        </p:spPr>
      </p:pic>
      <p:sp>
        <p:nvSpPr>
          <p:cNvPr id="6" name="Rectangle 3"/>
          <p:cNvSpPr txBox="1">
            <a:spLocks noChangeArrowheads="1"/>
          </p:cNvSpPr>
          <p:nvPr/>
        </p:nvSpPr>
        <p:spPr bwMode="auto">
          <a:xfrm>
            <a:off x="6110110" y="581908"/>
            <a:ext cx="3051704"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65125" marR="0" lvl="0" indent="-255588" algn="l" defTabSz="914400" rtl="0" eaLnBrk="1" fontAlgn="base" latinLnBrk="0" hangingPunct="1">
              <a:lnSpc>
                <a:spcPct val="100000"/>
              </a:lnSpc>
              <a:spcBef>
                <a:spcPts val="300"/>
              </a:spcBef>
              <a:spcAft>
                <a:spcPct val="0"/>
              </a:spcAft>
              <a:buClr>
                <a:srgbClr val="A04DA3"/>
              </a:buClr>
              <a:buSzTx/>
              <a:buFont typeface="Georgia" charset="0"/>
              <a:buChar char="•"/>
              <a:tabLst/>
              <a:defRPr/>
            </a:pPr>
            <a:r>
              <a:rPr kumimoji="0" lang="en-US" sz="2000" b="0" i="0" u="none" strike="noStrike" kern="1200" cap="none" spc="0" normalizeH="0" baseline="0" noProof="0" dirty="0" smtClean="0">
                <a:ln>
                  <a:noFill/>
                </a:ln>
                <a:solidFill>
                  <a:schemeClr val="tx1"/>
                </a:solidFill>
                <a:effectLst/>
                <a:uLnTx/>
                <a:uFillTx/>
                <a:latin typeface="Lucida Console"/>
                <a:ea typeface="ＭＳ Ｐゴシック" charset="-128"/>
                <a:cs typeface="Lucida Console"/>
              </a:rPr>
              <a:t>Style</a:t>
            </a:r>
            <a:r>
              <a:rPr kumimoji="0" lang="en-US" sz="2000" b="0" i="0" u="none" strike="noStrike" kern="1200" cap="none" spc="0" normalizeH="0" noProof="0" dirty="0" smtClean="0">
                <a:ln>
                  <a:noFill/>
                </a:ln>
                <a:solidFill>
                  <a:schemeClr val="tx1"/>
                </a:solidFill>
                <a:effectLst/>
                <a:uLnTx/>
                <a:uFillTx/>
                <a:latin typeface="+mn-lt"/>
                <a:ea typeface="ＭＳ Ｐゴシック" charset="-128"/>
                <a:cs typeface="ＭＳ Ｐゴシック" charset="-128"/>
              </a:rPr>
              <a:t> attribute</a:t>
            </a:r>
            <a:endPar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endParaRPr>
          </a:p>
          <a:p>
            <a:pPr marL="822325" lvl="1" indent="-255588" eaLnBrk="1" hangingPunct="1">
              <a:spcBef>
                <a:spcPts val="300"/>
              </a:spcBef>
              <a:buClr>
                <a:srgbClr val="A04DA3"/>
              </a:buClr>
              <a:buFont typeface="Georgia" charset="0"/>
              <a:buChar char="•"/>
            </a:pPr>
            <a:r>
              <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Apply CSS properties</a:t>
            </a:r>
            <a:r>
              <a:rPr kumimoji="0" lang="en-US" sz="2000" b="0" i="0" u="none" strike="noStrike" kern="1200" cap="none" spc="0" normalizeH="0" noProof="0" dirty="0" smtClean="0">
                <a:ln>
                  <a:noFill/>
                </a:ln>
                <a:solidFill>
                  <a:schemeClr val="tx1"/>
                </a:solidFill>
                <a:effectLst/>
                <a:uLnTx/>
                <a:uFillTx/>
                <a:latin typeface="+mn-lt"/>
                <a:ea typeface="ＭＳ Ｐゴシック" charset="-128"/>
                <a:cs typeface="ＭＳ Ｐゴシック" charset="-128"/>
              </a:rPr>
              <a:t> to the HTML element</a:t>
            </a:r>
            <a:r>
              <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 </a:t>
            </a:r>
          </a:p>
          <a:p>
            <a:pPr marL="822325" lvl="1" indent="-255588" eaLnBrk="1" hangingPunct="1">
              <a:spcBef>
                <a:spcPts val="300"/>
              </a:spcBef>
              <a:buClr>
                <a:srgbClr val="A04DA3"/>
              </a:buClr>
              <a:buFont typeface="Georgia" charset="0"/>
              <a:buChar char="•"/>
            </a:pPr>
            <a:r>
              <a:rPr lang="en-US" sz="2000" dirty="0" smtClean="0">
                <a:latin typeface="+mn-lt"/>
                <a:cs typeface="ＭＳ Ｐゴシック" charset="-128"/>
              </a:rPr>
              <a:t>Property name </a:t>
            </a:r>
            <a:r>
              <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is followed by a colon and the value of the attribute</a:t>
            </a:r>
          </a:p>
          <a:p>
            <a:pPr marL="822325" lvl="1" indent="-255588" eaLnBrk="1" hangingPunct="1">
              <a:spcBef>
                <a:spcPts val="300"/>
              </a:spcBef>
              <a:buClr>
                <a:srgbClr val="A04DA3"/>
              </a:buClr>
              <a:buFont typeface="Georgia" charset="0"/>
              <a:buChar char="•"/>
            </a:pPr>
            <a:r>
              <a:rPr kumimoji="0" lang="en-US" sz="2000" b="0" i="0" u="none" strike="noStrike" kern="1200" cap="none" spc="0" normalizeH="0" baseline="0" noProof="0" dirty="0" smtClean="0">
                <a:ln>
                  <a:noFill/>
                </a:ln>
                <a:effectLst/>
                <a:uLnTx/>
                <a:uFillTx/>
                <a:latin typeface="+mn-lt"/>
                <a:ea typeface="ＭＳ Ｐゴシック" charset="-128"/>
                <a:cs typeface="+mn-cs"/>
              </a:rPr>
              <a:t>Multiple property declarations are separated by a semicolon</a:t>
            </a:r>
          </a:p>
          <a:p>
            <a:pPr marL="822325" lvl="1" indent="-255588" eaLnBrk="1" hangingPunct="1">
              <a:spcBef>
                <a:spcPts val="300"/>
              </a:spcBef>
              <a:buClr>
                <a:srgbClr val="A04DA3"/>
              </a:buClr>
              <a:buFont typeface="Georgia" charset="0"/>
              <a:buChar char="•"/>
            </a:pPr>
            <a:r>
              <a:rPr lang="en-US" sz="2000" dirty="0" smtClean="0">
                <a:latin typeface="+mn-lt"/>
              </a:rPr>
              <a:t>In HTML5, can be used on </a:t>
            </a:r>
            <a:r>
              <a:rPr lang="en-US" sz="2000" b="1" i="1" dirty="0" smtClean="0">
                <a:latin typeface="+mn-lt"/>
              </a:rPr>
              <a:t>any</a:t>
            </a:r>
            <a:r>
              <a:rPr lang="en-US" sz="2000" dirty="0" smtClean="0">
                <a:latin typeface="+mn-lt"/>
              </a:rPr>
              <a:t> HTML element</a:t>
            </a:r>
          </a:p>
          <a:p>
            <a:pPr marL="1279525" lvl="2" indent="-255588" eaLnBrk="1" hangingPunct="1">
              <a:spcBef>
                <a:spcPts val="300"/>
              </a:spcBef>
              <a:buClr>
                <a:srgbClr val="A04DA3"/>
              </a:buClr>
              <a:buFont typeface="Georgia" charset="0"/>
              <a:buChar char="•"/>
            </a:pPr>
            <a:r>
              <a:rPr lang="en-US" sz="2000" dirty="0" smtClean="0">
                <a:latin typeface="+mn-lt"/>
              </a:rPr>
              <a:t>Not necessarily useful</a:t>
            </a:r>
            <a:endParaRPr kumimoji="0" lang="en-US" sz="2000" u="none" strike="noStrike" kern="1200" cap="none" spc="0" normalizeH="0" baseline="0" noProof="0" dirty="0" smtClean="0">
              <a:ln>
                <a:noFill/>
              </a:ln>
              <a:effectLst/>
              <a:uLnTx/>
              <a:uFillTx/>
              <a:latin typeface="+mn-lt"/>
              <a:ea typeface="ＭＳ Ｐゴシック" charset="-128"/>
              <a:cs typeface="+mn-cs"/>
            </a:endParaRPr>
          </a:p>
          <a:p>
            <a:pPr marL="365125" marR="0" lvl="0" indent="-255588" algn="l" defTabSz="914400" rtl="0" eaLnBrk="1" fontAlgn="base" latinLnBrk="0" hangingPunct="1">
              <a:lnSpc>
                <a:spcPct val="100000"/>
              </a:lnSpc>
              <a:spcBef>
                <a:spcPts val="300"/>
              </a:spcBef>
              <a:spcAft>
                <a:spcPct val="0"/>
              </a:spcAft>
              <a:buClr>
                <a:srgbClr val="A04DA3"/>
              </a:buClr>
              <a:buSzTx/>
              <a:buFont typeface="Georgia" charset="0"/>
              <a:buChar char="•"/>
              <a:tabLst/>
              <a:defRPr/>
            </a:pPr>
            <a:endParaRPr kumimoji="0" lang="en-US" sz="2000" b="0" i="0" u="none" strike="noStrike" kern="1200" cap="none" spc="0" normalizeH="0" baseline="0" noProof="0" dirty="0" smtClean="0">
              <a:ln>
                <a:noFill/>
              </a:ln>
              <a:effectLst/>
              <a:uLnTx/>
              <a:uFillTx/>
              <a:latin typeface="+mn-lt"/>
              <a:ea typeface="ＭＳ Ｐゴシック" charset="-128"/>
              <a:cs typeface="ＭＳ Ｐゴシック" charset="-128"/>
            </a:endParaRPr>
          </a:p>
          <a:p>
            <a:pPr marL="365125" marR="0" lvl="0" indent="-255588" algn="l" defTabSz="914400" rtl="0" eaLnBrk="1" fontAlgn="base" latinLnBrk="0" hangingPunct="1">
              <a:lnSpc>
                <a:spcPct val="100000"/>
              </a:lnSpc>
              <a:spcBef>
                <a:spcPts val="300"/>
              </a:spcBef>
              <a:spcAft>
                <a:spcPct val="0"/>
              </a:spcAft>
              <a:buClr>
                <a:srgbClr val="A04DA3"/>
              </a:buClr>
              <a:buSzTx/>
              <a:buFont typeface="Georgia" charset="0"/>
              <a:buChar char="•"/>
              <a:tabLst/>
              <a:defRPr/>
            </a:pPr>
            <a:endParaRPr kumimoji="0" lang="en-US" sz="2000" b="0" i="0" u="none" strike="noStrike" kern="1200" cap="none" spc="0" normalizeH="0" baseline="0" noProof="0" dirty="0">
              <a:ln>
                <a:noFill/>
              </a:ln>
              <a:effectLst/>
              <a:uLnTx/>
              <a:uFillTx/>
              <a:latin typeface="+mn-lt"/>
              <a:ea typeface="ＭＳ Ｐゴシック" charset="-128"/>
              <a:cs typeface="ＭＳ Ｐゴシック" charset="-128"/>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137576247"/>
      </p:ext>
    </p:extLst>
  </p:cSld>
  <p:clrMapOvr>
    <a:masterClrMapping/>
  </p:clrMapOvr>
  <mc:AlternateContent xmlns:mc="http://schemas.openxmlformats.org/markup-compatibility/2006">
    <mc:Choice xmlns:p14="http://schemas.microsoft.com/office/powerpoint/2010/main" Requires="p14">
      <p:transition spd="slow" p14:dur="2000" advTm="155567"/>
    </mc:Choice>
    <mc:Fallback>
      <p:transition spd="slow" advTm="155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4</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sp>
        <p:nvSpPr>
          <p:cNvPr id="9" name="Rectangle 2"/>
          <p:cNvSpPr txBox="1">
            <a:spLocks noChangeArrowheads="1"/>
          </p:cNvSpPr>
          <p:nvPr/>
        </p:nvSpPr>
        <p:spPr bwMode="auto">
          <a:xfrm>
            <a:off x="457200" y="3683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ＭＳ Ｐゴシック" charset="-128"/>
                <a:cs typeface="ＭＳ Ｐゴシック" charset="-128"/>
              </a:rPr>
              <a:t>Inline Styles (cont)</a:t>
            </a:r>
          </a:p>
        </p:txBody>
      </p:sp>
      <p:pic>
        <p:nvPicPr>
          <p:cNvPr id="10" name="Picture 9"/>
          <p:cNvPicPr>
            <a:picLocks noChangeAspect="1"/>
          </p:cNvPicPr>
          <p:nvPr/>
        </p:nvPicPr>
        <p:blipFill>
          <a:blip r:embed="rId6"/>
          <a:stretch>
            <a:fillRect/>
          </a:stretch>
        </p:blipFill>
        <p:spPr>
          <a:xfrm>
            <a:off x="0" y="1435099"/>
            <a:ext cx="6660444" cy="5040713"/>
          </a:xfrm>
          <a:prstGeom prst="rect">
            <a:avLst/>
          </a:prstGeom>
        </p:spPr>
      </p:pic>
      <p:pic>
        <p:nvPicPr>
          <p:cNvPr id="8" name="Picture 7"/>
          <p:cNvPicPr>
            <a:picLocks noChangeAspect="1"/>
          </p:cNvPicPr>
          <p:nvPr/>
        </p:nvPicPr>
        <p:blipFill>
          <a:blip r:embed="rId7"/>
          <a:stretch>
            <a:fillRect/>
          </a:stretch>
        </p:blipFill>
        <p:spPr>
          <a:xfrm>
            <a:off x="4613275" y="912998"/>
            <a:ext cx="4492625" cy="2520253"/>
          </a:xfrm>
          <a:prstGeom prst="rect">
            <a:avLst/>
          </a:prstGeom>
        </p:spPr>
      </p:pic>
      <p:sp>
        <p:nvSpPr>
          <p:cNvPr id="11" name="TextBox 10"/>
          <p:cNvSpPr txBox="1"/>
          <p:nvPr/>
        </p:nvSpPr>
        <p:spPr>
          <a:xfrm>
            <a:off x="6660444" y="3798314"/>
            <a:ext cx="2275594" cy="369332"/>
          </a:xfrm>
          <a:prstGeom prst="rect">
            <a:avLst/>
          </a:prstGeom>
          <a:solidFill>
            <a:srgbClr val="FFFF00"/>
          </a:solidFill>
          <a:ln>
            <a:solidFill>
              <a:schemeClr val="tx1"/>
            </a:solidFill>
          </a:ln>
        </p:spPr>
        <p:txBody>
          <a:bodyPr wrap="square" rtlCol="0">
            <a:spAutoFit/>
          </a:bodyPr>
          <a:lstStyle/>
          <a:p>
            <a:r>
              <a:rPr lang="en-US" sz="1800" dirty="0" smtClean="0"/>
              <a:t>Style attribute</a:t>
            </a:r>
          </a:p>
        </p:txBody>
      </p:sp>
      <p:sp>
        <p:nvSpPr>
          <p:cNvPr id="12" name="TextBox 11"/>
          <p:cNvSpPr txBox="1"/>
          <p:nvPr/>
        </p:nvSpPr>
        <p:spPr>
          <a:xfrm>
            <a:off x="6660444" y="4487316"/>
            <a:ext cx="2275594" cy="646331"/>
          </a:xfrm>
          <a:prstGeom prst="rect">
            <a:avLst/>
          </a:prstGeom>
          <a:solidFill>
            <a:srgbClr val="FFFF00"/>
          </a:solidFill>
          <a:ln>
            <a:solidFill>
              <a:schemeClr val="tx1"/>
            </a:solidFill>
          </a:ln>
        </p:spPr>
        <p:txBody>
          <a:bodyPr wrap="square" rtlCol="0">
            <a:spAutoFit/>
          </a:bodyPr>
          <a:lstStyle/>
          <a:p>
            <a:r>
              <a:rPr lang="en-US" sz="1800" dirty="0" smtClean="0"/>
              <a:t>Sets paragraph’s font size to 20</a:t>
            </a:r>
          </a:p>
        </p:txBody>
      </p:sp>
      <p:sp>
        <p:nvSpPr>
          <p:cNvPr id="13" name="TextBox 12"/>
          <p:cNvSpPr txBox="1"/>
          <p:nvPr/>
        </p:nvSpPr>
        <p:spPr>
          <a:xfrm>
            <a:off x="6830306" y="5733128"/>
            <a:ext cx="2275594" cy="646331"/>
          </a:xfrm>
          <a:prstGeom prst="rect">
            <a:avLst/>
          </a:prstGeom>
          <a:solidFill>
            <a:srgbClr val="FFFF00"/>
          </a:solidFill>
          <a:ln>
            <a:solidFill>
              <a:schemeClr val="tx1"/>
            </a:solidFill>
          </a:ln>
        </p:spPr>
        <p:txBody>
          <a:bodyPr wrap="square" rtlCol="0">
            <a:spAutoFit/>
          </a:bodyPr>
          <a:lstStyle/>
          <a:p>
            <a:r>
              <a:rPr lang="en-US" sz="1800" dirty="0" smtClean="0"/>
              <a:t>Sets color to </a:t>
            </a:r>
            <a:r>
              <a:rPr lang="en-US" sz="1800" dirty="0" err="1" smtClean="0"/>
              <a:t>deepskyblue</a:t>
            </a:r>
            <a:endParaRPr lang="en-US" sz="1800" dirty="0" smtClean="0"/>
          </a:p>
        </p:txBody>
      </p:sp>
      <p:cxnSp>
        <p:nvCxnSpPr>
          <p:cNvPr id="15" name="Straight Arrow Connector 14"/>
          <p:cNvCxnSpPr>
            <a:stCxn id="11" idx="1"/>
          </p:cNvCxnSpPr>
          <p:nvPr/>
        </p:nvCxnSpPr>
        <p:spPr>
          <a:xfrm rot="10800000" flipV="1">
            <a:off x="1763896" y="3982980"/>
            <a:ext cx="4896549" cy="1237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1"/>
          </p:cNvCxnSpPr>
          <p:nvPr/>
        </p:nvCxnSpPr>
        <p:spPr>
          <a:xfrm rot="10800000" flipV="1">
            <a:off x="3697118" y="4810482"/>
            <a:ext cx="2963327" cy="410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1"/>
          </p:cNvCxnSpPr>
          <p:nvPr/>
        </p:nvCxnSpPr>
        <p:spPr>
          <a:xfrm rot="10800000">
            <a:off x="5419730" y="5545672"/>
            <a:ext cx="1410577" cy="5106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804413342"/>
      </p:ext>
    </p:extLst>
  </p:cSld>
  <p:clrMapOvr>
    <a:masterClrMapping/>
  </p:clrMapOvr>
  <mc:AlternateContent xmlns:mc="http://schemas.openxmlformats.org/markup-compatibility/2006">
    <mc:Choice xmlns:p14="http://schemas.microsoft.com/office/powerpoint/2010/main" Requires="p14">
      <p:transition spd="slow" p14:dur="2000" advTm="90109"/>
    </mc:Choice>
    <mc:Fallback>
      <p:transition spd="slow" advTm="90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accel="50000" decel="5000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accel="50000" decel="5000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6"/>
                </p:tgtEl>
              </p:cMediaNode>
            </p:audio>
          </p:childTnLst>
        </p:cTn>
      </p:par>
    </p:tnLst>
    <p:bldLst>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a:xfrm>
            <a:off x="1" y="1391362"/>
            <a:ext cx="8644466" cy="4324350"/>
          </a:xfrm>
        </p:spPr>
        <p:txBody>
          <a:bodyPr/>
          <a:lstStyle/>
          <a:p>
            <a:pPr eaLnBrk="1" hangingPunct="1"/>
            <a:r>
              <a:rPr lang="en-US" dirty="0" smtClean="0"/>
              <a:t>RGB Values</a:t>
            </a:r>
          </a:p>
          <a:p>
            <a:pPr lvl="1" eaLnBrk="1" hangingPunct="1">
              <a:buFont typeface="Wingdings" pitchFamily="-112" charset="2"/>
              <a:buChar char="§"/>
            </a:pPr>
            <a:r>
              <a:rPr lang="en-US" dirty="0" smtClean="0"/>
              <a:t>Each byte is a hex number</a:t>
            </a:r>
          </a:p>
          <a:p>
            <a:pPr lvl="2" eaLnBrk="1" hangingPunct="1">
              <a:buFont typeface="Wingdings" pitchFamily="-112" charset="2"/>
              <a:buChar char="§"/>
            </a:pPr>
            <a:r>
              <a:rPr lang="en-US" dirty="0" smtClean="0"/>
              <a:t>Specifies how much red, green, and blue in color</a:t>
            </a:r>
          </a:p>
          <a:p>
            <a:pPr lvl="3" eaLnBrk="1" hangingPunct="1">
              <a:buFont typeface="Wingdings" pitchFamily="-112" charset="2"/>
              <a:buChar char="§"/>
            </a:pPr>
            <a:r>
              <a:rPr lang="en-US" dirty="0" smtClean="0"/>
              <a:t>Byte value in the range of 00 - FF</a:t>
            </a:r>
          </a:p>
          <a:p>
            <a:pPr lvl="4" eaLnBrk="1" hangingPunct="1">
              <a:buFont typeface="Wingdings" pitchFamily="-112" charset="2"/>
              <a:buChar char="§"/>
            </a:pPr>
            <a:r>
              <a:rPr lang="en-US" dirty="0" smtClean="0"/>
              <a:t>In decimal, this is 0 through 255</a:t>
            </a:r>
          </a:p>
          <a:p>
            <a:pPr lvl="2" eaLnBrk="1" hangingPunct="1">
              <a:buFont typeface="Wingdings" pitchFamily="-112" charset="2"/>
              <a:buChar char="§"/>
            </a:pPr>
            <a:r>
              <a:rPr lang="en-US" dirty="0" smtClean="0">
                <a:solidFill>
                  <a:srgbClr val="FF0000"/>
                </a:solidFill>
              </a:rPr>
              <a:t>First byte is red</a:t>
            </a:r>
            <a:r>
              <a:rPr lang="en-US" dirty="0" smtClean="0"/>
              <a:t>, </a:t>
            </a:r>
            <a:r>
              <a:rPr lang="en-US" dirty="0" smtClean="0">
                <a:solidFill>
                  <a:srgbClr val="008000"/>
                </a:solidFill>
              </a:rPr>
              <a:t>second byte is green</a:t>
            </a:r>
            <a:r>
              <a:rPr lang="en-US" dirty="0" smtClean="0"/>
              <a:t>, </a:t>
            </a:r>
            <a:r>
              <a:rPr lang="en-US" dirty="0" smtClean="0">
                <a:solidFill>
                  <a:srgbClr val="3366FF"/>
                </a:solidFill>
              </a:rPr>
              <a:t>third byte is blue</a:t>
            </a:r>
            <a:endParaRPr lang="en-US" dirty="0" smtClean="0"/>
          </a:p>
          <a:p>
            <a:pPr eaLnBrk="1" hangingPunct="1">
              <a:buFont typeface="Wingdings" pitchFamily="-112" charset="2"/>
              <a:buChar char="§"/>
            </a:pPr>
            <a:endParaRPr lang="en-US" dirty="0" smtClean="0">
              <a:solidFill>
                <a:srgbClr val="3366FF"/>
              </a:solidFill>
            </a:endParaRPr>
          </a:p>
          <a:p>
            <a:pPr eaLnBrk="1" hangingPunct="1">
              <a:buClr>
                <a:schemeClr val="tx1"/>
              </a:buClr>
              <a:buFont typeface="Wingdings" pitchFamily="-112" charset="2"/>
              <a:buChar char="§"/>
            </a:pPr>
            <a:r>
              <a:rPr lang="en-US" dirty="0" smtClean="0">
                <a:solidFill>
                  <a:srgbClr val="000000"/>
                </a:solidFill>
              </a:rPr>
              <a:t>So, for example, #FF00FF has</a:t>
            </a:r>
          </a:p>
          <a:p>
            <a:pPr lvl="1" eaLnBrk="1" hangingPunct="1">
              <a:buFont typeface="Wingdings" pitchFamily="-112" charset="2"/>
              <a:buChar char="§"/>
            </a:pPr>
            <a:r>
              <a:rPr lang="en-US" dirty="0" smtClean="0">
                <a:solidFill>
                  <a:srgbClr val="FF0000"/>
                </a:solidFill>
              </a:rPr>
              <a:t>Red: 255</a:t>
            </a:r>
          </a:p>
          <a:p>
            <a:pPr lvl="1" eaLnBrk="1" hangingPunct="1">
              <a:buFont typeface="Wingdings" pitchFamily="-112" charset="2"/>
              <a:buChar char="§"/>
            </a:pPr>
            <a:r>
              <a:rPr lang="en-US" dirty="0" smtClean="0">
                <a:solidFill>
                  <a:srgbClr val="008000"/>
                </a:solidFill>
              </a:rPr>
              <a:t>Green: 0</a:t>
            </a:r>
          </a:p>
          <a:p>
            <a:pPr lvl="1" eaLnBrk="1" hangingPunct="1">
              <a:buFont typeface="Wingdings" pitchFamily="-112" charset="2"/>
              <a:buChar char="§"/>
            </a:pPr>
            <a:r>
              <a:rPr lang="en-US" dirty="0" smtClean="0">
                <a:solidFill>
                  <a:srgbClr val="3366FF"/>
                </a:solidFill>
              </a:rPr>
              <a:t>Blue: 255</a:t>
            </a:r>
          </a:p>
          <a:p>
            <a:pPr lvl="1" eaLnBrk="1" hangingPunct="1">
              <a:buClr>
                <a:schemeClr val="tx1"/>
              </a:buClr>
              <a:buFont typeface="Wingdings" pitchFamily="-112" charset="2"/>
              <a:buChar char="§"/>
            </a:pPr>
            <a:r>
              <a:rPr lang="en-US" dirty="0" smtClean="0">
                <a:solidFill>
                  <a:schemeClr val="tx1"/>
                </a:solidFill>
              </a:rPr>
              <a:t>Combined, this makes</a:t>
            </a:r>
            <a:r>
              <a:rPr lang="en-US" dirty="0" smtClean="0">
                <a:solidFill>
                  <a:srgbClr val="3366FF"/>
                </a:solidFill>
              </a:rPr>
              <a:t> </a:t>
            </a:r>
            <a:r>
              <a:rPr lang="en-US" dirty="0" smtClean="0">
                <a:solidFill>
                  <a:srgbClr val="660066"/>
                </a:solidFill>
              </a:rPr>
              <a:t>fuchsia</a:t>
            </a:r>
          </a:p>
        </p:txBody>
      </p:sp>
      <p:sp>
        <p:nvSpPr>
          <p:cNvPr id="45059" name="Rectangle 2"/>
          <p:cNvSpPr>
            <a:spLocks noGrp="1" noChangeArrowheads="1"/>
          </p:cNvSpPr>
          <p:nvPr>
            <p:ph type="title"/>
          </p:nvPr>
        </p:nvSpPr>
        <p:spPr>
          <a:xfrm>
            <a:off x="414867" y="324562"/>
            <a:ext cx="8229600" cy="1066800"/>
          </a:xfrm>
        </p:spPr>
        <p:txBody>
          <a:bodyPr>
            <a:scene3d>
              <a:camera prst="orthographicFront"/>
              <a:lightRig rig="soft" dir="t"/>
            </a:scene3d>
            <a:sp3d prstMaterial="softEdge">
              <a:bevelT w="25400" h="25400"/>
            </a:sp3d>
          </a:bodyPr>
          <a:lstStyle/>
          <a:p>
            <a:pPr eaLnBrk="1" fontAlgn="auto" hangingPunct="1">
              <a:spcAft>
                <a:spcPts val="0"/>
              </a:spcAft>
              <a:defRPr/>
            </a:pPr>
            <a:r>
              <a:rPr lang="en-US" dirty="0" smtClean="0">
                <a:cs typeface="Lucida Console"/>
              </a:rPr>
              <a:t>Hexadecimal Color Codes</a:t>
            </a:r>
            <a:endParaRPr lang="en-US" dirty="0" smtClean="0"/>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5</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365481129"/>
      </p:ext>
    </p:extLst>
  </p:cSld>
  <p:clrMapOvr>
    <a:masterClrMapping/>
  </p:clrMapOvr>
  <mc:AlternateContent xmlns:mc="http://schemas.openxmlformats.org/markup-compatibility/2006">
    <mc:Choice xmlns:p14="http://schemas.microsoft.com/office/powerpoint/2010/main" Requires="p14">
      <p:transition spd="slow" p14:dur="2000" advTm="144520"/>
    </mc:Choice>
    <mc:Fallback>
      <p:transition spd="slow" advTm="144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1" nodeType="clickEffect">
                                  <p:stCondLst>
                                    <p:cond delay="0"/>
                                  </p:stCondLst>
                                  <p:childTnLst>
                                    <p:set>
                                      <p:cBhvr>
                                        <p:cTn id="10" dur="1" fill="hold">
                                          <p:stCondLst>
                                            <p:cond delay="0"/>
                                          </p:stCondLst>
                                        </p:cTn>
                                        <p:tgtEl>
                                          <p:spTgt spid="28674">
                                            <p:txEl>
                                              <p:pRg st="1" end="1"/>
                                            </p:txEl>
                                          </p:spTgt>
                                        </p:tgtEl>
                                        <p:attrNameLst>
                                          <p:attrName>style.visibility</p:attrName>
                                        </p:attrNameLst>
                                      </p:cBhvr>
                                      <p:to>
                                        <p:strVal val="visible"/>
                                      </p:to>
                                    </p:set>
                                    <p:animEffect transition="in" filter="wipe(left)">
                                      <p:cBhvr>
                                        <p:cTn id="11" dur="500"/>
                                        <p:tgtEl>
                                          <p:spTgt spid="2867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1" nodeType="clickEffect">
                                  <p:stCondLst>
                                    <p:cond delay="0"/>
                                  </p:stCondLst>
                                  <p:childTnLst>
                                    <p:set>
                                      <p:cBhvr>
                                        <p:cTn id="15" dur="1" fill="hold">
                                          <p:stCondLst>
                                            <p:cond delay="0"/>
                                          </p:stCondLst>
                                        </p:cTn>
                                        <p:tgtEl>
                                          <p:spTgt spid="28674">
                                            <p:txEl>
                                              <p:pRg st="2" end="2"/>
                                            </p:txEl>
                                          </p:spTgt>
                                        </p:tgtEl>
                                        <p:attrNameLst>
                                          <p:attrName>style.visibility</p:attrName>
                                        </p:attrNameLst>
                                      </p:cBhvr>
                                      <p:to>
                                        <p:strVal val="visible"/>
                                      </p:to>
                                    </p:set>
                                    <p:animEffect transition="in" filter="wipe(left)">
                                      <p:cBhvr>
                                        <p:cTn id="16" dur="500"/>
                                        <p:tgtEl>
                                          <p:spTgt spid="2867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1" nodeType="clickEffect">
                                  <p:stCondLst>
                                    <p:cond delay="0"/>
                                  </p:stCondLst>
                                  <p:childTnLst>
                                    <p:set>
                                      <p:cBhvr>
                                        <p:cTn id="20" dur="1" fill="hold">
                                          <p:stCondLst>
                                            <p:cond delay="0"/>
                                          </p:stCondLst>
                                        </p:cTn>
                                        <p:tgtEl>
                                          <p:spTgt spid="28674">
                                            <p:txEl>
                                              <p:pRg st="3" end="3"/>
                                            </p:txEl>
                                          </p:spTgt>
                                        </p:tgtEl>
                                        <p:attrNameLst>
                                          <p:attrName>style.visibility</p:attrName>
                                        </p:attrNameLst>
                                      </p:cBhvr>
                                      <p:to>
                                        <p:strVal val="visible"/>
                                      </p:to>
                                    </p:set>
                                    <p:animEffect transition="in" filter="wipe(left)">
                                      <p:cBhvr>
                                        <p:cTn id="21" dur="500"/>
                                        <p:tgtEl>
                                          <p:spTgt spid="2867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1" nodeType="clickEffect">
                                  <p:stCondLst>
                                    <p:cond delay="0"/>
                                  </p:stCondLst>
                                  <p:childTnLst>
                                    <p:set>
                                      <p:cBhvr>
                                        <p:cTn id="25" dur="1" fill="hold">
                                          <p:stCondLst>
                                            <p:cond delay="0"/>
                                          </p:stCondLst>
                                        </p:cTn>
                                        <p:tgtEl>
                                          <p:spTgt spid="28674">
                                            <p:txEl>
                                              <p:pRg st="4" end="4"/>
                                            </p:txEl>
                                          </p:spTgt>
                                        </p:tgtEl>
                                        <p:attrNameLst>
                                          <p:attrName>style.visibility</p:attrName>
                                        </p:attrNameLst>
                                      </p:cBhvr>
                                      <p:to>
                                        <p:strVal val="visible"/>
                                      </p:to>
                                    </p:set>
                                    <p:animEffect transition="in" filter="wipe(left)">
                                      <p:cBhvr>
                                        <p:cTn id="26" dur="500"/>
                                        <p:tgtEl>
                                          <p:spTgt spid="2867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1" nodeType="clickEffect">
                                  <p:stCondLst>
                                    <p:cond delay="0"/>
                                  </p:stCondLst>
                                  <p:childTnLst>
                                    <p:set>
                                      <p:cBhvr>
                                        <p:cTn id="30" dur="1" fill="hold">
                                          <p:stCondLst>
                                            <p:cond delay="0"/>
                                          </p:stCondLst>
                                        </p:cTn>
                                        <p:tgtEl>
                                          <p:spTgt spid="28674">
                                            <p:txEl>
                                              <p:pRg st="5" end="5"/>
                                            </p:txEl>
                                          </p:spTgt>
                                        </p:tgtEl>
                                        <p:attrNameLst>
                                          <p:attrName>style.visibility</p:attrName>
                                        </p:attrNameLst>
                                      </p:cBhvr>
                                      <p:to>
                                        <p:strVal val="visible"/>
                                      </p:to>
                                    </p:set>
                                    <p:animEffect transition="in" filter="wipe(left)">
                                      <p:cBhvr>
                                        <p:cTn id="31" dur="500"/>
                                        <p:tgtEl>
                                          <p:spTgt spid="2867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8674">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8674">
                                            <p:txEl>
                                              <p:pRg st="9" end="9"/>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8674">
                                            <p:txEl>
                                              <p:pRg st="10" end="1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86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2"/>
                </p:tgtEl>
              </p:cMediaNode>
            </p:audio>
          </p:childTnLst>
        </p:cTn>
      </p:par>
    </p:tnLst>
    <p:bldLst>
      <p:bldP spid="28674" grpId="0" build="p"/>
      <p:bldP spid="28674"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a:xfrm>
            <a:off x="1" y="1391362"/>
            <a:ext cx="4007556" cy="4324350"/>
          </a:xfrm>
        </p:spPr>
        <p:txBody>
          <a:bodyPr/>
          <a:lstStyle/>
          <a:p>
            <a:pPr eaLnBrk="1" hangingPunct="1"/>
            <a:r>
              <a:rPr lang="en-US" dirty="0" smtClean="0"/>
              <a:t>Sets </a:t>
            </a:r>
            <a:r>
              <a:rPr lang="en-US" dirty="0"/>
              <a:t>text color</a:t>
            </a:r>
          </a:p>
          <a:p>
            <a:pPr lvl="1" eaLnBrk="1" hangingPunct="1">
              <a:buFont typeface="Wingdings" pitchFamily="-112" charset="2"/>
              <a:buChar char="§"/>
            </a:pPr>
            <a:r>
              <a:rPr lang="en-US" dirty="0"/>
              <a:t>Color names and hexadecimal codes may be used</a:t>
            </a:r>
            <a:r>
              <a:rPr lang="en-US" dirty="0" smtClean="0"/>
              <a:t> as value</a:t>
            </a:r>
          </a:p>
          <a:p>
            <a:pPr lvl="1" eaLnBrk="1" hangingPunct="1">
              <a:buFont typeface="Wingdings" pitchFamily="-112" charset="2"/>
              <a:buChar char="§"/>
            </a:pPr>
            <a:r>
              <a:rPr lang="en-US" dirty="0" smtClean="0"/>
              <a:t>Complete </a:t>
            </a:r>
            <a:r>
              <a:rPr lang="en-US" dirty="0"/>
              <a:t>list of HTML standard and extended colors at </a:t>
            </a:r>
          </a:p>
          <a:p>
            <a:pPr lvl="2" eaLnBrk="1" hangingPunct="1"/>
            <a:r>
              <a:rPr lang="en-US" dirty="0">
                <a:latin typeface="Lucida Console" pitchFamily="-112" charset="0"/>
              </a:rPr>
              <a:t>www.w3.org/TR/css3-color</a:t>
            </a:r>
            <a:r>
              <a:rPr lang="en-US" dirty="0"/>
              <a:t>/</a:t>
            </a:r>
          </a:p>
          <a:p>
            <a:pPr eaLnBrk="1" hangingPunct="1"/>
            <a:endParaRPr lang="en-US" dirty="0"/>
          </a:p>
        </p:txBody>
      </p:sp>
      <p:sp>
        <p:nvSpPr>
          <p:cNvPr id="45059" name="Rectangle 2"/>
          <p:cNvSpPr>
            <a:spLocks noGrp="1" noChangeArrowheads="1"/>
          </p:cNvSpPr>
          <p:nvPr>
            <p:ph type="title"/>
          </p:nvPr>
        </p:nvSpPr>
        <p:spPr>
          <a:xfrm>
            <a:off x="414867" y="324562"/>
            <a:ext cx="8229600" cy="1066800"/>
          </a:xfrm>
        </p:spPr>
        <p:txBody>
          <a:bodyPr>
            <a:scene3d>
              <a:camera prst="orthographicFront"/>
              <a:lightRig rig="soft" dir="t"/>
            </a:scene3d>
            <a:sp3d prstMaterial="softEdge">
              <a:bevelT w="25400" h="25400"/>
            </a:sp3d>
          </a:bodyPr>
          <a:lstStyle/>
          <a:p>
            <a:pPr eaLnBrk="1" fontAlgn="auto" hangingPunct="1">
              <a:spcAft>
                <a:spcPts val="0"/>
              </a:spcAft>
              <a:defRPr/>
            </a:pPr>
            <a:r>
              <a:rPr lang="en-US" dirty="0" smtClean="0">
                <a:latin typeface="Lucida Console"/>
                <a:cs typeface="Lucida Console"/>
              </a:rPr>
              <a:t>color</a:t>
            </a:r>
            <a:r>
              <a:rPr lang="en-US" dirty="0" smtClean="0"/>
              <a:t> Property</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6</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7" name="Picture 6"/>
          <p:cNvPicPr>
            <a:picLocks noChangeAspect="1"/>
          </p:cNvPicPr>
          <p:nvPr/>
        </p:nvPicPr>
        <p:blipFill>
          <a:blip r:embed="rId5"/>
          <a:stretch>
            <a:fillRect/>
          </a:stretch>
        </p:blipFill>
        <p:spPr>
          <a:xfrm>
            <a:off x="4343400" y="1391362"/>
            <a:ext cx="4762500" cy="3263900"/>
          </a:xfrm>
          <a:prstGeom prst="rect">
            <a:avLst/>
          </a:prstGeom>
        </p:spPr>
      </p:pic>
      <p:sp>
        <p:nvSpPr>
          <p:cNvPr id="8" name="TextBox 7"/>
          <p:cNvSpPr txBox="1"/>
          <p:nvPr/>
        </p:nvSpPr>
        <p:spPr>
          <a:xfrm>
            <a:off x="4586111" y="4655262"/>
            <a:ext cx="4349927" cy="830997"/>
          </a:xfrm>
          <a:prstGeom prst="rect">
            <a:avLst/>
          </a:prstGeom>
          <a:noFill/>
        </p:spPr>
        <p:txBody>
          <a:bodyPr wrap="square" rtlCol="0">
            <a:spAutoFit/>
          </a:bodyPr>
          <a:lstStyle/>
          <a:p>
            <a:pPr algn="ctr"/>
            <a:r>
              <a:rPr lang="en-US" dirty="0" smtClean="0"/>
              <a:t>Standard HTML Color Names and Hex Values</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987613672"/>
      </p:ext>
    </p:extLst>
  </p:cSld>
  <p:clrMapOvr>
    <a:masterClrMapping/>
  </p:clrMapOvr>
  <mc:AlternateContent xmlns:mc="http://schemas.openxmlformats.org/markup-compatibility/2006">
    <mc:Choice xmlns:p14="http://schemas.microsoft.com/office/powerpoint/2010/main" Requires="p14">
      <p:transition spd="slow" p14:dur="2000" advTm="143478"/>
    </mc:Choice>
    <mc:Fallback>
      <p:transition spd="slow" advTm="143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7</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sp>
        <p:nvSpPr>
          <p:cNvPr id="6" name="Rectangle 2"/>
          <p:cNvSpPr txBox="1">
            <a:spLocks noChangeArrowheads="1"/>
          </p:cNvSpPr>
          <p:nvPr/>
        </p:nvSpPr>
        <p:spPr bwMode="auto">
          <a:xfrm>
            <a:off x="0" y="200381"/>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2"/>
                </a:solidFill>
                <a:effectLst/>
                <a:uLnTx/>
                <a:uFillTx/>
                <a:latin typeface="+mj-lt"/>
                <a:ea typeface="ＭＳ Ｐゴシック" charset="-128"/>
                <a:cs typeface="ＭＳ Ｐゴシック" charset="-128"/>
              </a:rPr>
              <a:t>Embedded Style Sheets</a:t>
            </a:r>
          </a:p>
        </p:txBody>
      </p:sp>
      <p:pic>
        <p:nvPicPr>
          <p:cNvPr id="7" name="Picture 6"/>
          <p:cNvPicPr>
            <a:picLocks noChangeAspect="1"/>
          </p:cNvPicPr>
          <p:nvPr/>
        </p:nvPicPr>
        <p:blipFill>
          <a:blip r:embed="rId6"/>
          <a:stretch>
            <a:fillRect/>
          </a:stretch>
        </p:blipFill>
        <p:spPr>
          <a:xfrm>
            <a:off x="0" y="1507067"/>
            <a:ext cx="7481073" cy="4179709"/>
          </a:xfrm>
          <a:prstGeom prst="rect">
            <a:avLst/>
          </a:prstGeom>
        </p:spPr>
      </p:pic>
      <p:sp>
        <p:nvSpPr>
          <p:cNvPr id="8" name="TextBox 7"/>
          <p:cNvSpPr txBox="1"/>
          <p:nvPr/>
        </p:nvSpPr>
        <p:spPr>
          <a:xfrm>
            <a:off x="3078339" y="1137735"/>
            <a:ext cx="2341386" cy="369332"/>
          </a:xfrm>
          <a:prstGeom prst="rect">
            <a:avLst/>
          </a:prstGeom>
          <a:solidFill>
            <a:srgbClr val="CCFFCC"/>
          </a:solidFill>
          <a:ln>
            <a:solidFill>
              <a:schemeClr val="tx1"/>
            </a:solidFill>
          </a:ln>
        </p:spPr>
        <p:txBody>
          <a:bodyPr wrap="square" rtlCol="0">
            <a:spAutoFit/>
          </a:bodyPr>
          <a:lstStyle/>
          <a:p>
            <a:r>
              <a:rPr lang="en-US" sz="1800" dirty="0" smtClean="0"/>
              <a:t>Style sheet begins</a:t>
            </a:r>
            <a:endParaRPr lang="en-US" sz="1800" dirty="0"/>
          </a:p>
        </p:txBody>
      </p:sp>
      <p:sp>
        <p:nvSpPr>
          <p:cNvPr id="9" name="TextBox 8"/>
          <p:cNvSpPr txBox="1"/>
          <p:nvPr/>
        </p:nvSpPr>
        <p:spPr>
          <a:xfrm>
            <a:off x="4330347" y="1732002"/>
            <a:ext cx="3490913" cy="369332"/>
          </a:xfrm>
          <a:prstGeom prst="rect">
            <a:avLst/>
          </a:prstGeom>
          <a:solidFill>
            <a:srgbClr val="CCFFCC"/>
          </a:solidFill>
          <a:ln>
            <a:solidFill>
              <a:schemeClr val="tx1"/>
            </a:solidFill>
          </a:ln>
        </p:spPr>
        <p:txBody>
          <a:bodyPr wrap="square" rtlCol="0">
            <a:spAutoFit/>
          </a:bodyPr>
          <a:lstStyle/>
          <a:p>
            <a:r>
              <a:rPr lang="en-US" sz="1800" dirty="0" smtClean="0"/>
              <a:t>Sets MIME type to</a:t>
            </a:r>
            <a:r>
              <a:rPr lang="en-US" sz="1800" dirty="0" smtClean="0">
                <a:latin typeface="Lucida Console"/>
                <a:cs typeface="Lucida Console"/>
              </a:rPr>
              <a:t> </a:t>
            </a:r>
            <a:r>
              <a:rPr lang="en-US" sz="1600" dirty="0" smtClean="0">
                <a:latin typeface="Lucida Console"/>
                <a:cs typeface="Lucida Console"/>
              </a:rPr>
              <a:t>text/</a:t>
            </a:r>
            <a:r>
              <a:rPr lang="en-US" sz="1600" dirty="0" err="1" smtClean="0">
                <a:latin typeface="Lucida Console"/>
                <a:cs typeface="Lucida Console"/>
              </a:rPr>
              <a:t>css</a:t>
            </a:r>
            <a:endParaRPr lang="en-US" sz="1600" dirty="0">
              <a:latin typeface="Lucida Console"/>
              <a:cs typeface="Lucida Console"/>
            </a:endParaRPr>
          </a:p>
        </p:txBody>
      </p:sp>
      <p:sp>
        <p:nvSpPr>
          <p:cNvPr id="10" name="TextBox 9"/>
          <p:cNvSpPr txBox="1"/>
          <p:nvPr/>
        </p:nvSpPr>
        <p:spPr>
          <a:xfrm>
            <a:off x="5200649" y="2594001"/>
            <a:ext cx="3490913" cy="646331"/>
          </a:xfrm>
          <a:prstGeom prst="rect">
            <a:avLst/>
          </a:prstGeom>
          <a:solidFill>
            <a:srgbClr val="CCFFCC"/>
          </a:solidFill>
          <a:ln>
            <a:solidFill>
              <a:schemeClr val="tx1"/>
            </a:solidFill>
          </a:ln>
        </p:spPr>
        <p:txBody>
          <a:bodyPr wrap="square" rtlCol="0">
            <a:spAutoFit/>
          </a:bodyPr>
          <a:lstStyle/>
          <a:p>
            <a:r>
              <a:rPr lang="en-US" sz="1800" dirty="0" smtClean="0"/>
              <a:t>Sets properties for all </a:t>
            </a:r>
            <a:r>
              <a:rPr lang="en-US" sz="1800" dirty="0" err="1" smtClean="0">
                <a:latin typeface="Lucida Console"/>
                <a:cs typeface="Lucida Console"/>
              </a:rPr>
              <a:t>em</a:t>
            </a:r>
            <a:r>
              <a:rPr lang="en-US" sz="1800" dirty="0" smtClean="0">
                <a:latin typeface="Lucida Console"/>
                <a:cs typeface="Lucida Console"/>
              </a:rPr>
              <a:t> </a:t>
            </a:r>
            <a:r>
              <a:rPr lang="en-US" sz="1800" dirty="0" smtClean="0"/>
              <a:t>elements in document</a:t>
            </a:r>
            <a:endParaRPr lang="en-US" sz="1800" dirty="0">
              <a:latin typeface="Times New Roman"/>
              <a:cs typeface="Times New Roman"/>
            </a:endParaRPr>
          </a:p>
        </p:txBody>
      </p:sp>
      <p:sp>
        <p:nvSpPr>
          <p:cNvPr id="11" name="TextBox 10"/>
          <p:cNvSpPr txBox="1"/>
          <p:nvPr/>
        </p:nvSpPr>
        <p:spPr>
          <a:xfrm>
            <a:off x="5614987" y="3714003"/>
            <a:ext cx="3490913" cy="646331"/>
          </a:xfrm>
          <a:prstGeom prst="rect">
            <a:avLst/>
          </a:prstGeom>
          <a:solidFill>
            <a:srgbClr val="CCFFCC"/>
          </a:solidFill>
          <a:ln>
            <a:solidFill>
              <a:schemeClr val="tx1"/>
            </a:solidFill>
          </a:ln>
        </p:spPr>
        <p:txBody>
          <a:bodyPr wrap="square" rtlCol="0">
            <a:spAutoFit/>
          </a:bodyPr>
          <a:lstStyle/>
          <a:p>
            <a:r>
              <a:rPr lang="en-US" sz="1800" dirty="0" smtClean="0"/>
              <a:t>Sets properties for all </a:t>
            </a:r>
            <a:r>
              <a:rPr lang="en-US" sz="1800" dirty="0" smtClean="0">
                <a:latin typeface="Lucida Console"/>
                <a:cs typeface="Lucida Console"/>
              </a:rPr>
              <a:t>h1 </a:t>
            </a:r>
            <a:r>
              <a:rPr lang="en-US" sz="1800" dirty="0" smtClean="0"/>
              <a:t>elements in document</a:t>
            </a:r>
            <a:endParaRPr lang="en-US" sz="1800" dirty="0">
              <a:latin typeface="Times New Roman"/>
              <a:cs typeface="Times New Roman"/>
            </a:endParaRPr>
          </a:p>
        </p:txBody>
      </p:sp>
      <p:sp>
        <p:nvSpPr>
          <p:cNvPr id="12" name="TextBox 11"/>
          <p:cNvSpPr txBox="1"/>
          <p:nvPr/>
        </p:nvSpPr>
        <p:spPr>
          <a:xfrm>
            <a:off x="5614987" y="5040445"/>
            <a:ext cx="3490913" cy="646331"/>
          </a:xfrm>
          <a:prstGeom prst="rect">
            <a:avLst/>
          </a:prstGeom>
          <a:solidFill>
            <a:srgbClr val="CCFFCC"/>
          </a:solidFill>
          <a:ln>
            <a:solidFill>
              <a:schemeClr val="tx1"/>
            </a:solidFill>
          </a:ln>
        </p:spPr>
        <p:txBody>
          <a:bodyPr wrap="square" rtlCol="0">
            <a:spAutoFit/>
          </a:bodyPr>
          <a:lstStyle/>
          <a:p>
            <a:r>
              <a:rPr lang="en-US" sz="1800" dirty="0" smtClean="0"/>
              <a:t>Sets properties for all </a:t>
            </a:r>
            <a:r>
              <a:rPr lang="en-US" sz="1800" dirty="0" err="1" smtClean="0">
                <a:latin typeface="Lucida Console"/>
                <a:cs typeface="Lucida Console"/>
              </a:rPr>
              <a:t>p</a:t>
            </a:r>
            <a:r>
              <a:rPr lang="en-US" sz="1800" dirty="0" smtClean="0">
                <a:latin typeface="Lucida Console"/>
                <a:cs typeface="Lucida Console"/>
              </a:rPr>
              <a:t> </a:t>
            </a:r>
            <a:r>
              <a:rPr lang="en-US" sz="1800" dirty="0" smtClean="0"/>
              <a:t>elements in document</a:t>
            </a:r>
            <a:endParaRPr lang="en-US" sz="1800" dirty="0">
              <a:latin typeface="Times New Roman"/>
              <a:cs typeface="Times New Roman"/>
            </a:endParaRPr>
          </a:p>
        </p:txBody>
      </p:sp>
      <p:sp>
        <p:nvSpPr>
          <p:cNvPr id="13" name="TextBox 12"/>
          <p:cNvSpPr txBox="1"/>
          <p:nvPr/>
        </p:nvSpPr>
        <p:spPr>
          <a:xfrm>
            <a:off x="2804053" y="5743220"/>
            <a:ext cx="3490913" cy="369332"/>
          </a:xfrm>
          <a:prstGeom prst="rect">
            <a:avLst/>
          </a:prstGeom>
          <a:solidFill>
            <a:srgbClr val="CCFFCC"/>
          </a:solidFill>
          <a:ln>
            <a:solidFill>
              <a:schemeClr val="tx1"/>
            </a:solidFill>
          </a:ln>
        </p:spPr>
        <p:txBody>
          <a:bodyPr wrap="square" rtlCol="0">
            <a:spAutoFit/>
          </a:bodyPr>
          <a:lstStyle/>
          <a:p>
            <a:r>
              <a:rPr lang="en-US" sz="1800" dirty="0" smtClean="0"/>
              <a:t>Creates a </a:t>
            </a:r>
            <a:r>
              <a:rPr lang="en-US" sz="1800" dirty="0" smtClean="0">
                <a:latin typeface="Lucida Console"/>
                <a:cs typeface="Lucida Console"/>
              </a:rPr>
              <a:t>special</a:t>
            </a:r>
            <a:r>
              <a:rPr lang="en-US" sz="1800" dirty="0" smtClean="0"/>
              <a:t> class</a:t>
            </a:r>
            <a:endParaRPr lang="en-US" sz="1800" dirty="0">
              <a:latin typeface="Times New Roman"/>
              <a:cs typeface="Times New Roman"/>
            </a:endParaRPr>
          </a:p>
        </p:txBody>
      </p:sp>
      <p:sp>
        <p:nvSpPr>
          <p:cNvPr id="14" name="TextBox 13"/>
          <p:cNvSpPr txBox="1"/>
          <p:nvPr/>
        </p:nvSpPr>
        <p:spPr>
          <a:xfrm>
            <a:off x="1410406" y="6207681"/>
            <a:ext cx="2341386" cy="369332"/>
          </a:xfrm>
          <a:prstGeom prst="rect">
            <a:avLst/>
          </a:prstGeom>
          <a:solidFill>
            <a:srgbClr val="CCFFCC"/>
          </a:solidFill>
          <a:ln>
            <a:solidFill>
              <a:schemeClr val="tx1"/>
            </a:solidFill>
          </a:ln>
        </p:spPr>
        <p:txBody>
          <a:bodyPr wrap="square" rtlCol="0">
            <a:spAutoFit/>
          </a:bodyPr>
          <a:lstStyle/>
          <a:p>
            <a:r>
              <a:rPr lang="en-US" sz="1800" dirty="0" smtClean="0"/>
              <a:t>Style sheet ends</a:t>
            </a:r>
            <a:endParaRPr lang="en-US" sz="1800" dirty="0"/>
          </a:p>
        </p:txBody>
      </p:sp>
      <p:cxnSp>
        <p:nvCxnSpPr>
          <p:cNvPr id="16" name="Straight Arrow Connector 15"/>
          <p:cNvCxnSpPr/>
          <p:nvPr/>
        </p:nvCxnSpPr>
        <p:spPr>
          <a:xfrm rot="10800000" flipV="1">
            <a:off x="1410407" y="1507067"/>
            <a:ext cx="2919941" cy="220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2"/>
          </p:cNvCxnSpPr>
          <p:nvPr/>
        </p:nvCxnSpPr>
        <p:spPr>
          <a:xfrm rot="5400000">
            <a:off x="3861401" y="1499601"/>
            <a:ext cx="1612671" cy="28161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0" idx="2"/>
          </p:cNvCxnSpPr>
          <p:nvPr/>
        </p:nvCxnSpPr>
        <p:spPr>
          <a:xfrm rot="5400000">
            <a:off x="4027831" y="1131613"/>
            <a:ext cx="809557" cy="50269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flipV="1">
            <a:off x="1919113" y="4049886"/>
            <a:ext cx="3695879" cy="49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2" idx="1"/>
          </p:cNvCxnSpPr>
          <p:nvPr/>
        </p:nvCxnSpPr>
        <p:spPr>
          <a:xfrm rot="10800000">
            <a:off x="1735667" y="4868333"/>
            <a:ext cx="3879321" cy="495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3" idx="0"/>
          </p:cNvCxnSpPr>
          <p:nvPr/>
        </p:nvCxnSpPr>
        <p:spPr>
          <a:xfrm rot="16200000" flipV="1">
            <a:off x="3486978" y="4680687"/>
            <a:ext cx="379609" cy="1745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4" idx="0"/>
          </p:cNvCxnSpPr>
          <p:nvPr/>
        </p:nvCxnSpPr>
        <p:spPr>
          <a:xfrm rot="16200000" flipV="1">
            <a:off x="1904271" y="5530852"/>
            <a:ext cx="691670" cy="6619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50482829"/>
      </p:ext>
    </p:extLst>
  </p:cSld>
  <p:clrMapOvr>
    <a:masterClrMapping/>
  </p:clrMapOvr>
  <mc:AlternateContent xmlns:mc="http://schemas.openxmlformats.org/markup-compatibility/2006">
    <mc:Choice xmlns:p14="http://schemas.microsoft.com/office/powerpoint/2010/main" Requires="p14">
      <p:transition spd="slow" p14:dur="2000" advTm="316761"/>
    </mc:Choice>
    <mc:Fallback>
      <p:transition spd="slow" advTm="316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accel="50000" decel="5000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accel="50000" decel="5000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1+#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right)">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accel="50000" decel="5000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1+#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right)">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2" accel="50000" decel="5000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1+#ppt_w/2"/>
                                          </p:val>
                                        </p:tav>
                                        <p:tav tm="100000">
                                          <p:val>
                                            <p:strVal val="#ppt_x"/>
                                          </p:val>
                                        </p:tav>
                                      </p:tavLst>
                                    </p:anim>
                                    <p:anim calcmode="lin" valueType="num">
                                      <p:cBhvr additive="base">
                                        <p:cTn id="62" dur="500" fill="hold"/>
                                        <p:tgtEl>
                                          <p:spTgt spid="13"/>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22" presetClass="entr" presetSubtype="2"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right)">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2" accel="50000" decel="5000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1+#ppt_w/2"/>
                                          </p:val>
                                        </p:tav>
                                        <p:tav tm="100000">
                                          <p:val>
                                            <p:strVal val="#ppt_x"/>
                                          </p:val>
                                        </p:tav>
                                      </p:tavLst>
                                    </p:anim>
                                    <p:anim calcmode="lin" valueType="num">
                                      <p:cBhvr additive="base">
                                        <p:cTn id="72" dur="500" fill="hold"/>
                                        <p:tgtEl>
                                          <p:spTgt spid="14"/>
                                        </p:tgtEl>
                                        <p:attrNameLst>
                                          <p:attrName>ppt_y</p:attrName>
                                        </p:attrNameLst>
                                      </p:cBhvr>
                                      <p:tavLst>
                                        <p:tav tm="0">
                                          <p:val>
                                            <p:strVal val="#ppt_y"/>
                                          </p:val>
                                        </p:tav>
                                        <p:tav tm="100000">
                                          <p:val>
                                            <p:strVal val="#ppt_y"/>
                                          </p:val>
                                        </p:tav>
                                      </p:tavLst>
                                    </p:anim>
                                  </p:childTnLst>
                                </p:cTn>
                              </p:par>
                            </p:childTnLst>
                          </p:cTn>
                        </p:par>
                        <p:par>
                          <p:cTn id="73" fill="hold">
                            <p:stCondLst>
                              <p:cond delay="500"/>
                            </p:stCondLst>
                            <p:childTnLst>
                              <p:par>
                                <p:cTn id="74" presetID="22" presetClass="entr" presetSubtype="2" fill="hold"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right)">
                                      <p:cBhvr>
                                        <p:cTn id="7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8</a:t>
            </a:fld>
            <a:endParaRPr lang="en-US" dirty="0"/>
          </a:p>
        </p:txBody>
      </p:sp>
      <p:sp>
        <p:nvSpPr>
          <p:cNvPr id="5" name="Rectangle 7"/>
          <p:cNvSpPr>
            <a:spLocks noChangeArrowheads="1"/>
          </p:cNvSpPr>
          <p:nvPr/>
        </p:nvSpPr>
        <p:spPr bwMode="auto">
          <a:xfrm>
            <a:off x="688269" y="0"/>
            <a:ext cx="3404673" cy="276999"/>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bg1"/>
                </a:solidFill>
                <a:sym typeface="Symbol" pitchFamily="-112" charset="2"/>
              </a:rPr>
              <a:t></a:t>
            </a:r>
            <a:r>
              <a:rPr lang="en-US" sz="1200" dirty="0">
                <a:solidFill>
                  <a:schemeClr val="bg1"/>
                </a:solidFill>
              </a:rPr>
              <a:t> 2008 Pearson Education, Inc.  All rights reserved.</a:t>
            </a:r>
          </a:p>
        </p:txBody>
      </p:sp>
      <p:pic>
        <p:nvPicPr>
          <p:cNvPr id="6" name="Picture 5"/>
          <p:cNvPicPr>
            <a:picLocks noChangeAspect="1"/>
          </p:cNvPicPr>
          <p:nvPr/>
        </p:nvPicPr>
        <p:blipFill>
          <a:blip r:embed="rId6"/>
          <a:stretch>
            <a:fillRect/>
          </a:stretch>
        </p:blipFill>
        <p:spPr>
          <a:xfrm>
            <a:off x="4374444" y="677584"/>
            <a:ext cx="4769556" cy="3063096"/>
          </a:xfrm>
          <a:prstGeom prst="rect">
            <a:avLst/>
          </a:prstGeom>
        </p:spPr>
      </p:pic>
      <p:pic>
        <p:nvPicPr>
          <p:cNvPr id="7" name="Picture 6"/>
          <p:cNvPicPr>
            <a:picLocks noChangeAspect="1"/>
          </p:cNvPicPr>
          <p:nvPr/>
        </p:nvPicPr>
        <p:blipFill>
          <a:blip r:embed="rId7"/>
          <a:stretch>
            <a:fillRect/>
          </a:stretch>
        </p:blipFill>
        <p:spPr>
          <a:xfrm>
            <a:off x="0" y="3905250"/>
            <a:ext cx="6223000" cy="2946400"/>
          </a:xfrm>
          <a:prstGeom prst="rect">
            <a:avLst/>
          </a:prstGeom>
        </p:spPr>
      </p:pic>
      <p:cxnSp>
        <p:nvCxnSpPr>
          <p:cNvPr id="8" name="Straight Arrow Connector 7"/>
          <p:cNvCxnSpPr/>
          <p:nvPr/>
        </p:nvCxnSpPr>
        <p:spPr>
          <a:xfrm flipV="1">
            <a:off x="1326444" y="1707444"/>
            <a:ext cx="3048000" cy="2525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326444" y="3316111"/>
            <a:ext cx="3048000" cy="2667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622778" y="3316112"/>
            <a:ext cx="5573892" cy="2819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44838596"/>
      </p:ext>
    </p:extLst>
  </p:cSld>
  <p:clrMapOvr>
    <a:masterClrMapping/>
  </p:clrMapOvr>
  <mc:AlternateContent xmlns:mc="http://schemas.openxmlformats.org/markup-compatibility/2006">
    <mc:Choice xmlns:p14="http://schemas.microsoft.com/office/powerpoint/2010/main" Requires="p14">
      <p:transition spd="slow" p14:dur="2000" advTm="81545"/>
    </mc:Choice>
    <mc:Fallback>
      <p:transition spd="slow" advTm="81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45D22C-9C5C-4B09-88C5-1D306C6A6FB3}" type="slidenum">
              <a:rPr lang="en-US" smtClean="0"/>
              <a:pPr/>
              <a:t>9</a:t>
            </a:fld>
            <a:endParaRPr lang="en-US"/>
          </a:p>
        </p:txBody>
      </p:sp>
      <p:sp>
        <p:nvSpPr>
          <p:cNvPr id="3" name="TextBox 2"/>
          <p:cNvSpPr txBox="1"/>
          <p:nvPr/>
        </p:nvSpPr>
        <p:spPr>
          <a:xfrm>
            <a:off x="670560" y="2296160"/>
            <a:ext cx="6476453" cy="2492990"/>
          </a:xfrm>
          <a:prstGeom prst="rect">
            <a:avLst/>
          </a:prstGeom>
          <a:noFill/>
        </p:spPr>
        <p:txBody>
          <a:bodyPr wrap="none" rtlCol="0">
            <a:spAutoFit/>
          </a:bodyPr>
          <a:lstStyle/>
          <a:p>
            <a:r>
              <a:rPr lang="en-US" sz="3600" dirty="0" smtClean="0"/>
              <a:t>Correction on Slide 7:</a:t>
            </a:r>
          </a:p>
          <a:p>
            <a:endParaRPr lang="en-US" dirty="0" smtClean="0"/>
          </a:p>
          <a:p>
            <a:r>
              <a:rPr lang="en-US" dirty="0" smtClean="0"/>
              <a:t>MIME ( </a:t>
            </a:r>
            <a:r>
              <a:rPr lang="en-US" b="1" dirty="0"/>
              <a:t>Multipurpose</a:t>
            </a:r>
            <a:r>
              <a:rPr lang="en-US" dirty="0"/>
              <a:t> Internet Mail </a:t>
            </a:r>
            <a:r>
              <a:rPr lang="en-US" dirty="0" smtClean="0"/>
              <a:t>Extensions ) </a:t>
            </a:r>
          </a:p>
          <a:p>
            <a:endParaRPr lang="en-US" dirty="0"/>
          </a:p>
          <a:p>
            <a:endParaRPr lang="en-US" i="1" dirty="0" smtClean="0">
              <a:solidFill>
                <a:srgbClr val="C00000"/>
              </a:solidFill>
            </a:endParaRPr>
          </a:p>
          <a:p>
            <a:r>
              <a:rPr lang="en-US" i="1" dirty="0" smtClean="0">
                <a:solidFill>
                  <a:srgbClr val="C00000"/>
                </a:solidFill>
              </a:rPr>
              <a:t>In the narration, I </a:t>
            </a:r>
            <a:r>
              <a:rPr lang="en-US" i="1" dirty="0" err="1" smtClean="0">
                <a:solidFill>
                  <a:srgbClr val="C00000"/>
                </a:solidFill>
              </a:rPr>
              <a:t>mis</a:t>
            </a:r>
            <a:r>
              <a:rPr lang="en-US" i="1" dirty="0" smtClean="0">
                <a:solidFill>
                  <a:srgbClr val="C00000"/>
                </a:solidFill>
              </a:rPr>
              <a:t>-spoke and said “</a:t>
            </a:r>
            <a:r>
              <a:rPr lang="en-US" b="1" i="1" dirty="0" smtClean="0">
                <a:solidFill>
                  <a:srgbClr val="C00000"/>
                </a:solidFill>
              </a:rPr>
              <a:t>Multipart</a:t>
            </a:r>
            <a:r>
              <a:rPr lang="en-US" i="1" dirty="0" smtClean="0">
                <a:solidFill>
                  <a:srgbClr val="C00000"/>
                </a:solidFill>
              </a:rPr>
              <a:t>”</a:t>
            </a:r>
            <a:endParaRPr lang="en-US" i="1" dirty="0">
              <a:solidFill>
                <a:srgbClr val="C00000"/>
              </a:solidFill>
            </a:endParaRPr>
          </a:p>
        </p:txBody>
      </p:sp>
      <p:cxnSp>
        <p:nvCxnSpPr>
          <p:cNvPr id="5" name="Straight Arrow Connector 4"/>
          <p:cNvCxnSpPr/>
          <p:nvPr/>
        </p:nvCxnSpPr>
        <p:spPr>
          <a:xfrm flipH="1" flipV="1">
            <a:off x="3216264" y="3673842"/>
            <a:ext cx="2859416" cy="755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7245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9|17.6|1.9|59.9"/>
</p:tagLst>
</file>

<file path=ppt/tags/tag10.xml><?xml version="1.0" encoding="utf-8"?>
<p:tagLst xmlns:a="http://schemas.openxmlformats.org/drawingml/2006/main" xmlns:r="http://schemas.openxmlformats.org/officeDocument/2006/relationships" xmlns:p="http://schemas.openxmlformats.org/presentationml/2006/main">
  <p:tag name="TIMING" val="|3.2|9"/>
</p:tagLst>
</file>

<file path=ppt/tags/tag11.xml><?xml version="1.0" encoding="utf-8"?>
<p:tagLst xmlns:a="http://schemas.openxmlformats.org/drawingml/2006/main" xmlns:r="http://schemas.openxmlformats.org/officeDocument/2006/relationships" xmlns:p="http://schemas.openxmlformats.org/presentationml/2006/main">
  <p:tag name="TIMING" val="|3.5|13.4|14.9|16.1"/>
</p:tagLst>
</file>

<file path=ppt/tags/tag12.xml><?xml version="1.0" encoding="utf-8"?>
<p:tagLst xmlns:a="http://schemas.openxmlformats.org/drawingml/2006/main" xmlns:r="http://schemas.openxmlformats.org/officeDocument/2006/relationships" xmlns:p="http://schemas.openxmlformats.org/presentationml/2006/main">
  <p:tag name="TIMING" val="|7|1.7"/>
</p:tagLst>
</file>

<file path=ppt/tags/tag13.xml><?xml version="1.0" encoding="utf-8"?>
<p:tagLst xmlns:a="http://schemas.openxmlformats.org/drawingml/2006/main" xmlns:r="http://schemas.openxmlformats.org/officeDocument/2006/relationships" xmlns:p="http://schemas.openxmlformats.org/presentationml/2006/main">
  <p:tag name="TIMING" val="|61.8|9.5|12.6|22.7|2.3|37.5"/>
</p:tagLst>
</file>

<file path=ppt/tags/tag14.xml><?xml version="1.0" encoding="utf-8"?>
<p:tagLst xmlns:a="http://schemas.openxmlformats.org/drawingml/2006/main" xmlns:r="http://schemas.openxmlformats.org/officeDocument/2006/relationships" xmlns:p="http://schemas.openxmlformats.org/presentationml/2006/main">
  <p:tag name="TIMING" val="|8.2|2.4"/>
</p:tagLst>
</file>

<file path=ppt/tags/tag15.xml><?xml version="1.0" encoding="utf-8"?>
<p:tagLst xmlns:a="http://schemas.openxmlformats.org/drawingml/2006/main" xmlns:r="http://schemas.openxmlformats.org/officeDocument/2006/relationships" xmlns:p="http://schemas.openxmlformats.org/presentationml/2006/main">
  <p:tag name="TIMING" val="|18.3|15.1|21.6|5.6"/>
</p:tagLst>
</file>

<file path=ppt/tags/tag16.xml><?xml version="1.0" encoding="utf-8"?>
<p:tagLst xmlns:a="http://schemas.openxmlformats.org/drawingml/2006/main" xmlns:r="http://schemas.openxmlformats.org/officeDocument/2006/relationships" xmlns:p="http://schemas.openxmlformats.org/presentationml/2006/main">
  <p:tag name="TIMING" val="|9.8|4.5|5.2"/>
</p:tagLst>
</file>

<file path=ppt/tags/tag17.xml><?xml version="1.0" encoding="utf-8"?>
<p:tagLst xmlns:a="http://schemas.openxmlformats.org/drawingml/2006/main" xmlns:r="http://schemas.openxmlformats.org/officeDocument/2006/relationships" xmlns:p="http://schemas.openxmlformats.org/presentationml/2006/main">
  <p:tag name="TIMING" val="|30.8"/>
</p:tagLst>
</file>

<file path=ppt/tags/tag18.xml><?xml version="1.0" encoding="utf-8"?>
<p:tagLst xmlns:a="http://schemas.openxmlformats.org/drawingml/2006/main" xmlns:r="http://schemas.openxmlformats.org/officeDocument/2006/relationships" xmlns:p="http://schemas.openxmlformats.org/presentationml/2006/main">
  <p:tag name="TIMING" val="|159.8|9.1|7.8"/>
</p:tagLst>
</file>

<file path=ppt/tags/tag2.xml><?xml version="1.0" encoding="utf-8"?>
<p:tagLst xmlns:a="http://schemas.openxmlformats.org/drawingml/2006/main" xmlns:r="http://schemas.openxmlformats.org/officeDocument/2006/relationships" xmlns:p="http://schemas.openxmlformats.org/presentationml/2006/main">
  <p:tag name="TIMING" val="|18.4|4.8|8|11.7|64.5|3.9|8.7|5.4|4|7.6"/>
</p:tagLst>
</file>

<file path=ppt/tags/tag3.xml><?xml version="1.0" encoding="utf-8"?>
<p:tagLst xmlns:a="http://schemas.openxmlformats.org/drawingml/2006/main" xmlns:r="http://schemas.openxmlformats.org/officeDocument/2006/relationships" xmlns:p="http://schemas.openxmlformats.org/presentationml/2006/main">
  <p:tag name="TIMING" val="|177.1|3.5|71.3|8.3|8.7|7.6|18.9"/>
</p:tagLst>
</file>

<file path=ppt/tags/tag4.xml><?xml version="1.0" encoding="utf-8"?>
<p:tagLst xmlns:a="http://schemas.openxmlformats.org/drawingml/2006/main" xmlns:r="http://schemas.openxmlformats.org/officeDocument/2006/relationships" xmlns:p="http://schemas.openxmlformats.org/presentationml/2006/main">
  <p:tag name="TIMING" val="|2|23.3|9.7"/>
</p:tagLst>
</file>

<file path=ppt/tags/tag5.xml><?xml version="1.0" encoding="utf-8"?>
<p:tagLst xmlns:a="http://schemas.openxmlformats.org/drawingml/2006/main" xmlns:r="http://schemas.openxmlformats.org/officeDocument/2006/relationships" xmlns:p="http://schemas.openxmlformats.org/presentationml/2006/main">
  <p:tag name="TIMING" val="|12.8|11.9|8.9|7.8"/>
</p:tagLst>
</file>

<file path=ppt/tags/tag6.xml><?xml version="1.0" encoding="utf-8"?>
<p:tagLst xmlns:a="http://schemas.openxmlformats.org/drawingml/2006/main" xmlns:r="http://schemas.openxmlformats.org/officeDocument/2006/relationships" xmlns:p="http://schemas.openxmlformats.org/presentationml/2006/main">
  <p:tag name="TIMING" val="|30.1|45.3"/>
</p:tagLst>
</file>

<file path=ppt/tags/tag7.xml><?xml version="1.0" encoding="utf-8"?>
<p:tagLst xmlns:a="http://schemas.openxmlformats.org/drawingml/2006/main" xmlns:r="http://schemas.openxmlformats.org/officeDocument/2006/relationships" xmlns:p="http://schemas.openxmlformats.org/presentationml/2006/main">
  <p:tag name="TIMING" val="|57.8"/>
</p:tagLst>
</file>

<file path=ppt/tags/tag8.xml><?xml version="1.0" encoding="utf-8"?>
<p:tagLst xmlns:a="http://schemas.openxmlformats.org/drawingml/2006/main" xmlns:r="http://schemas.openxmlformats.org/officeDocument/2006/relationships" xmlns:p="http://schemas.openxmlformats.org/presentationml/2006/main">
  <p:tag name="TIMING" val="|7.4|9.3|13.8|17.4|24|7.8"/>
</p:tagLst>
</file>

<file path=ppt/tags/tag9.xml><?xml version="1.0" encoding="utf-8"?>
<p:tagLst xmlns:a="http://schemas.openxmlformats.org/drawingml/2006/main" xmlns:r="http://schemas.openxmlformats.org/officeDocument/2006/relationships" xmlns:p="http://schemas.openxmlformats.org/presentationml/2006/main">
  <p:tag name="TIMING" val="|51.3|50.2|81.7|51.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3528</TotalTime>
  <Words>2623</Words>
  <Application>Microsoft Macintosh PowerPoint</Application>
  <PresentationFormat>On-screen Show (4:3)</PresentationFormat>
  <Paragraphs>428</Paragraphs>
  <Slides>28</Slides>
  <Notes>23</Notes>
  <HiddenSlides>0</HiddenSlides>
  <MMClips>27</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Courier New</vt:lpstr>
      <vt:lpstr>Georgia</vt:lpstr>
      <vt:lpstr>Lucida Console</vt:lpstr>
      <vt:lpstr>ＭＳ Ｐゴシック</vt:lpstr>
      <vt:lpstr>Symbol</vt:lpstr>
      <vt:lpstr>Times New Roman</vt:lpstr>
      <vt:lpstr>Trebuchet MS</vt:lpstr>
      <vt:lpstr>Wingdings</vt:lpstr>
      <vt:lpstr>Wingdings 2</vt:lpstr>
      <vt:lpstr>Wingdings 3</vt:lpstr>
      <vt:lpstr>Arial</vt:lpstr>
      <vt:lpstr>Urban</vt:lpstr>
      <vt:lpstr>COMP 484 Web Engineering I</vt:lpstr>
      <vt:lpstr>Cascading Style Sheets</vt:lpstr>
      <vt:lpstr>PowerPoint Presentation</vt:lpstr>
      <vt:lpstr>PowerPoint Presentation</vt:lpstr>
      <vt:lpstr>Hexadecimal Color Codes</vt:lpstr>
      <vt:lpstr>color Property</vt:lpstr>
      <vt:lpstr>PowerPoint Presentation</vt:lpstr>
      <vt:lpstr>PowerPoint Presentation</vt:lpstr>
      <vt:lpstr>PowerPoint Presentation</vt:lpstr>
      <vt:lpstr>CSS font-weight property</vt:lpstr>
      <vt:lpstr>CSS font-family property</vt:lpstr>
      <vt:lpstr>CSS font-size property</vt:lpstr>
      <vt:lpstr>Style Classes and id Selectors</vt:lpstr>
      <vt:lpstr>Conflicting Styles - Example</vt:lpstr>
      <vt:lpstr>CSS Specificity Rules</vt:lpstr>
      <vt:lpstr>PowerPoint Presentation</vt:lpstr>
      <vt:lpstr>PowerPoint Presentation</vt:lpstr>
      <vt:lpstr>PowerPoint Presentation</vt:lpstr>
      <vt:lpstr>Relative Lengths vs Absolute Lengths</vt:lpstr>
      <vt:lpstr>Linking External Style Sheets </vt:lpstr>
      <vt:lpstr>PowerPoint Presentation</vt:lpstr>
      <vt:lpstr>PowerPoint Presentation</vt:lpstr>
      <vt:lpstr>HTML Text Flow</vt:lpstr>
      <vt:lpstr>Span and Div Elements</vt:lpstr>
      <vt:lpstr>PowerPoint Presentation</vt:lpstr>
      <vt:lpstr>Block-Level Virtual Box Properties</vt:lpstr>
      <vt:lpstr>Display: Inline vs Block vs Inline-Block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John Darjany</dc:creator>
  <cp:lastModifiedBy>Kaplan, Adam B</cp:lastModifiedBy>
  <cp:revision>351</cp:revision>
  <cp:lastPrinted>2013-01-24T21:18:36Z</cp:lastPrinted>
  <dcterms:created xsi:type="dcterms:W3CDTF">2014-08-29T00:59:09Z</dcterms:created>
  <dcterms:modified xsi:type="dcterms:W3CDTF">2020-07-21T14:46:21Z</dcterms:modified>
</cp:coreProperties>
</file>